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2"/>
  </p:sldMasterIdLst>
  <p:notesMasterIdLst>
    <p:notesMasterId r:id="rId57"/>
  </p:notesMasterIdLst>
  <p:handoutMasterIdLst>
    <p:handoutMasterId r:id="rId58"/>
  </p:handoutMasterIdLst>
  <p:sldIdLst>
    <p:sldId id="274" r:id="rId3"/>
    <p:sldId id="276" r:id="rId4"/>
    <p:sldId id="444" r:id="rId5"/>
    <p:sldId id="446" r:id="rId6"/>
    <p:sldId id="443" r:id="rId7"/>
    <p:sldId id="445" r:id="rId8"/>
    <p:sldId id="406" r:id="rId9"/>
    <p:sldId id="438" r:id="rId10"/>
    <p:sldId id="451" r:id="rId11"/>
    <p:sldId id="408" r:id="rId12"/>
    <p:sldId id="409" r:id="rId13"/>
    <p:sldId id="452" r:id="rId14"/>
    <p:sldId id="410" r:id="rId15"/>
    <p:sldId id="461" r:id="rId16"/>
    <p:sldId id="411" r:id="rId17"/>
    <p:sldId id="456" r:id="rId18"/>
    <p:sldId id="447" r:id="rId19"/>
    <p:sldId id="414" r:id="rId20"/>
    <p:sldId id="439" r:id="rId21"/>
    <p:sldId id="413" r:id="rId22"/>
    <p:sldId id="416" r:id="rId23"/>
    <p:sldId id="458" r:id="rId24"/>
    <p:sldId id="457" r:id="rId25"/>
    <p:sldId id="459" r:id="rId26"/>
    <p:sldId id="460" r:id="rId27"/>
    <p:sldId id="418" r:id="rId28"/>
    <p:sldId id="468" r:id="rId29"/>
    <p:sldId id="449" r:id="rId30"/>
    <p:sldId id="448" r:id="rId31"/>
    <p:sldId id="420" r:id="rId32"/>
    <p:sldId id="421" r:id="rId33"/>
    <p:sldId id="422" r:id="rId34"/>
    <p:sldId id="424" r:id="rId35"/>
    <p:sldId id="425" r:id="rId36"/>
    <p:sldId id="426" r:id="rId37"/>
    <p:sldId id="428" r:id="rId38"/>
    <p:sldId id="462" r:id="rId39"/>
    <p:sldId id="463" r:id="rId40"/>
    <p:sldId id="464" r:id="rId41"/>
    <p:sldId id="466" r:id="rId42"/>
    <p:sldId id="465" r:id="rId43"/>
    <p:sldId id="467" r:id="rId44"/>
    <p:sldId id="432" r:id="rId45"/>
    <p:sldId id="433" r:id="rId46"/>
    <p:sldId id="434" r:id="rId47"/>
    <p:sldId id="440" r:id="rId48"/>
    <p:sldId id="436" r:id="rId49"/>
    <p:sldId id="437" r:id="rId50"/>
    <p:sldId id="435" r:id="rId51"/>
    <p:sldId id="441" r:id="rId52"/>
    <p:sldId id="349" r:id="rId53"/>
    <p:sldId id="398" r:id="rId54"/>
    <p:sldId id="399" r:id="rId55"/>
    <p:sldId id="450" r:id="rId56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709A2BE3-2D0E-4BDF-9E7B-B5B14B6C6981}">
          <p14:sldIdLst>
            <p14:sldId id="274"/>
            <p14:sldId id="276"/>
            <p14:sldId id="444"/>
            <p14:sldId id="446"/>
            <p14:sldId id="443"/>
            <p14:sldId id="445"/>
          </p14:sldIdLst>
        </p14:section>
        <p14:section name="Consensus Protocols" id="{D2DAA5BB-4E66-4E44-B263-3ED5BB6857E5}">
          <p14:sldIdLst>
            <p14:sldId id="406"/>
            <p14:sldId id="438"/>
            <p14:sldId id="451"/>
            <p14:sldId id="408"/>
            <p14:sldId id="409"/>
            <p14:sldId id="452"/>
            <p14:sldId id="410"/>
            <p14:sldId id="461"/>
            <p14:sldId id="411"/>
            <p14:sldId id="456"/>
            <p14:sldId id="447"/>
            <p14:sldId id="414"/>
            <p14:sldId id="439"/>
            <p14:sldId id="413"/>
            <p14:sldId id="416"/>
            <p14:sldId id="458"/>
            <p14:sldId id="457"/>
            <p14:sldId id="459"/>
            <p14:sldId id="460"/>
            <p14:sldId id="418"/>
          </p14:sldIdLst>
        </p14:section>
        <p14:section name="Non-blockchain DLT" id="{521182C7-808E-4039-9A30-3C457F2F85E9}">
          <p14:sldIdLst>
            <p14:sldId id="468"/>
            <p14:sldId id="449"/>
            <p14:sldId id="448"/>
            <p14:sldId id="420"/>
            <p14:sldId id="421"/>
            <p14:sldId id="422"/>
            <p14:sldId id="424"/>
            <p14:sldId id="425"/>
            <p14:sldId id="426"/>
            <p14:sldId id="428"/>
            <p14:sldId id="462"/>
            <p14:sldId id="463"/>
            <p14:sldId id="464"/>
            <p14:sldId id="466"/>
            <p14:sldId id="465"/>
            <p14:sldId id="467"/>
            <p14:sldId id="432"/>
            <p14:sldId id="433"/>
            <p14:sldId id="434"/>
            <p14:sldId id="440"/>
            <p14:sldId id="436"/>
            <p14:sldId id="437"/>
            <p14:sldId id="435"/>
            <p14:sldId id="441"/>
          </p14:sldIdLst>
        </p14:section>
        <p14:section name="Conclusion" id="{10E03AB1-9AA8-4E86-9A64-D741901E50A2}">
          <p14:sldIdLst>
            <p14:sldId id="349"/>
            <p14:sldId id="398"/>
            <p14:sldId id="399"/>
            <p14:sldId id="45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6699"/>
    <a:srgbClr val="E85C0E"/>
    <a:srgbClr val="B68A0E"/>
    <a:srgbClr val="F29B60"/>
    <a:srgbClr val="FFF0D9"/>
    <a:srgbClr val="FFA72A"/>
    <a:srgbClr val="F0F5FA"/>
    <a:srgbClr val="1A8AFA"/>
    <a:srgbClr val="0097CC"/>
    <a:srgbClr val="FDFFFF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368" autoAdjust="0"/>
    <p:restoredTop sz="94533" autoAdjust="0"/>
  </p:normalViewPr>
  <p:slideViewPr>
    <p:cSldViewPr>
      <p:cViewPr varScale="1">
        <p:scale>
          <a:sx n="89" d="100"/>
          <a:sy n="89" d="100"/>
        </p:scale>
        <p:origin x="216" y="72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microsoft.com/office/2015/10/relationships/revisionInfo" Target="revisionInfo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61" Type="http://schemas.openxmlformats.org/officeDocument/2006/relationships/theme" Target="theme/theme1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29-Jan-18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29-Jan-18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1515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7497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0668168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0668168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0668168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0668168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0668168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49617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52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23120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acebook.com/SoftwareUniversity" TargetMode="External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judge.softuni.bg/" TargetMode="External"/><Relationship Id="rId12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forum.softuni.bg/" TargetMode="External"/><Relationship Id="rId11" Type="http://schemas.openxmlformats.org/officeDocument/2006/relationships/hyperlink" Target="http://www.introprogramming.info/" TargetMode="External"/><Relationship Id="rId5" Type="http://schemas.openxmlformats.org/officeDocument/2006/relationships/hyperlink" Target="http://www.nakov.com/" TargetMode="External"/><Relationship Id="rId10" Type="http://schemas.openxmlformats.org/officeDocument/2006/relationships/hyperlink" Target="http://www.youtube.com/SoftwareUniversity" TargetMode="External"/><Relationship Id="rId4" Type="http://schemas.openxmlformats.org/officeDocument/2006/relationships/hyperlink" Target="http://softuni.org/" TargetMode="External"/><Relationship Id="rId9" Type="http://schemas.openxmlformats.org/officeDocument/2006/relationships/hyperlink" Target="https://twitter.com/softunibg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29-Jan-18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" name="Picture 2" descr="Academy">
            <a:extLst>
              <a:ext uri="{FF2B5EF4-FFF2-40B4-BE49-F238E27FC236}">
                <a16:creationId xmlns="" xmlns:a16="http://schemas.microsoft.com/office/drawing/2014/main" id="{409CBDA6-FF07-4126-AB0C-3FBB19DE075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0612" y="408708"/>
            <a:ext cx="1943099" cy="398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2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2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5" name="Picture 2" descr="Academy">
            <a:extLst>
              <a:ext uri="{FF2B5EF4-FFF2-40B4-BE49-F238E27FC236}">
                <a16:creationId xmlns="" xmlns:a16="http://schemas.microsoft.com/office/drawing/2014/main" id="{8C13E39C-EDDF-4E0A-B6E2-17704F2A419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0012" y="304800"/>
            <a:ext cx="2838500" cy="581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3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4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5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6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7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8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9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0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1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19" name="Rectangle 18"/>
          <p:cNvSpPr/>
          <p:nvPr userDrawn="1"/>
        </p:nvSpPr>
        <p:spPr>
          <a:xfrm rot="20958301">
            <a:off x="940577" y="3503318"/>
            <a:ext cx="5494586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8000" b="1" kern="1200" noProof="0" dirty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Questions?</a:t>
            </a:r>
            <a:endParaRPr lang="en-US" sz="80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pic>
        <p:nvPicPr>
          <p:cNvPr id="1026" name="Picture 2" descr="Academy">
            <a:extLst>
              <a:ext uri="{FF2B5EF4-FFF2-40B4-BE49-F238E27FC236}">
                <a16:creationId xmlns="" xmlns:a16="http://schemas.microsoft.com/office/drawing/2014/main" id="{F6FA964B-A5A1-4D8A-9B76-3C41FD5D40E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0612" y="408708"/>
            <a:ext cx="1943099" cy="398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87996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29-Jan-18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72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kingsland.academy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jpe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bitinfocharts.com/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www.burst-coin.org/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pivx.org/" TargetMode="External"/><Relationship Id="rId2" Type="http://schemas.openxmlformats.org/officeDocument/2006/relationships/hyperlink" Target="https://bitconnect.co/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hyperlink" Target="https://qtum.org/" TargetMode="External"/><Relationship Id="rId7" Type="http://schemas.openxmlformats.org/officeDocument/2006/relationships/image" Target="../media/image29.jpeg"/><Relationship Id="rId2" Type="http://schemas.openxmlformats.org/officeDocument/2006/relationships/hyperlink" Target="https://www.cardanohub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tratisplatform.com/" TargetMode="External"/><Relationship Id="rId11" Type="http://schemas.openxmlformats.org/officeDocument/2006/relationships/image" Target="../media/image33.png"/><Relationship Id="rId5" Type="http://schemas.openxmlformats.org/officeDocument/2006/relationships/hyperlink" Target="https://bitconnect.co/" TargetMode="External"/><Relationship Id="rId10" Type="http://schemas.openxmlformats.org/officeDocument/2006/relationships/image" Target="../media/image32.png"/><Relationship Id="rId4" Type="http://schemas.openxmlformats.org/officeDocument/2006/relationships/hyperlink" Target="https://pivx.org/" TargetMode="External"/><Relationship Id="rId9" Type="http://schemas.openxmlformats.org/officeDocument/2006/relationships/image" Target="../media/image31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eg"/><Relationship Id="rId3" Type="http://schemas.openxmlformats.org/officeDocument/2006/relationships/hyperlink" Target="https://eos.io/" TargetMode="External"/><Relationship Id="rId7" Type="http://schemas.openxmlformats.org/officeDocument/2006/relationships/image" Target="../media/image34.png"/><Relationship Id="rId2" Type="http://schemas.openxmlformats.org/officeDocument/2006/relationships/hyperlink" Target="https://lisk.io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teem.io/" TargetMode="External"/><Relationship Id="rId11" Type="http://schemas.openxmlformats.org/officeDocument/2006/relationships/image" Target="../media/image38.png"/><Relationship Id="rId5" Type="http://schemas.openxmlformats.org/officeDocument/2006/relationships/hyperlink" Target="https://ark.io/" TargetMode="External"/><Relationship Id="rId10" Type="http://schemas.openxmlformats.org/officeDocument/2006/relationships/image" Target="../media/image37.png"/><Relationship Id="rId4" Type="http://schemas.openxmlformats.org/officeDocument/2006/relationships/hyperlink" Target="https://bitshares.org/" TargetMode="External"/><Relationship Id="rId9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avesplatform.com/" TargetMode="Externa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slimco.in/" TargetMode="Externa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hyperlink" Target="http://nem.io/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hyperlink" Target="https://neo.org/" TargetMode="External"/><Relationship Id="rId7" Type="http://schemas.openxmlformats.org/officeDocument/2006/relationships/image" Target="../media/image44.png"/><Relationship Id="rId2" Type="http://schemas.openxmlformats.org/officeDocument/2006/relationships/hyperlink" Target="https://hyperledger.org/projects/fabric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hyperlink" Target="https://www.stellar.org/" TargetMode="External"/><Relationship Id="rId4" Type="http://schemas.openxmlformats.org/officeDocument/2006/relationships/hyperlink" Target="https://ripple.com/xrp/" TargetMode="External"/><Relationship Id="rId9" Type="http://schemas.openxmlformats.org/officeDocument/2006/relationships/image" Target="../media/image4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inkeby.io/" TargetMode="External"/><Relationship Id="rId2" Type="http://schemas.openxmlformats.org/officeDocument/2006/relationships/hyperlink" Target="https://poa.network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hyperlink" Target="https://iota.org/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gif"/><Relationship Id="rId2" Type="http://schemas.openxmlformats.org/officeDocument/2006/relationships/hyperlink" Target="https://hashgraph.com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coinmarketcap.com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hyperlink" Target="https://bitcoin.org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hyperlink" Target="https://ethereum.org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hyperlink" Target="https://litecoin.org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hyperlink" Target="https://www.dash.org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hyperlink" Target="https://getmonero.org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hyperlink" Target="https://z.cash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hyperlink" Target="https://ripple.com/xrp/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cardanodocs.com/cardano/proof-of-stake/" TargetMode="External"/><Relationship Id="rId2" Type="http://schemas.openxmlformats.org/officeDocument/2006/relationships/hyperlink" Target="https://www.cardanohub.org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goo.gl/ehrfEu" TargetMode="External"/><Relationship Id="rId2" Type="http://schemas.openxmlformats.org/officeDocument/2006/relationships/hyperlink" Target="https://iota.org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hyperlink" Target="http://nem.io/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hyperlink" Target="https://www.stellar.org/" TargetMode="Externa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steemit.com/dpos/@dantheman/dpos-consensus-algorithm-this-missing-white-paper" TargetMode="External"/><Relationship Id="rId2" Type="http://schemas.openxmlformats.org/officeDocument/2006/relationships/hyperlink" Target="https://eos.io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hyperlink" Target="https://www.cryptocompare.com/coins/guides/the-dao-the-hack-the-soft-fork-and-the-hard-fork/" TargetMode="Externa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bitcoin/bips/blob/master/bip-0066.mediawiki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kingsland.academy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indesk.com/short-guide-blockchain-consensus-protocols/" TargetMode="External"/><Relationship Id="rId7" Type="http://schemas.openxmlformats.org/officeDocument/2006/relationships/hyperlink" Target="https://www.investopedia.com/terms/s/soft-fork.asp" TargetMode="External"/><Relationship Id="rId2" Type="http://schemas.openxmlformats.org/officeDocument/2006/relationships/hyperlink" Target="https://medium.com/@VitalikButerin/the-meaning-of-decentralization-a0c92b76a274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investopedia.com/terms/h/hard-fork.asp" TargetMode="External"/><Relationship Id="rId5" Type="http://schemas.openxmlformats.org/officeDocument/2006/relationships/hyperlink" Target="https://captainaltcoin.com/delegated-proof-stake/" TargetMode="External"/><Relationship Id="rId4" Type="http://schemas.openxmlformats.org/officeDocument/2006/relationships/hyperlink" Target="https://www.cryptocompare.com/mining/guides/how-to-mine-waves/" TargetMode="Externa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vestopedia.com/terms/1/51-attack.asp" TargetMode="External"/><Relationship Id="rId2" Type="http://schemas.openxmlformats.org/officeDocument/2006/relationships/hyperlink" Target="https://en.wikipedia.org/wiki/Ethereum_Classic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iota.org/" TargetMode="External"/><Relationship Id="rId4" Type="http://schemas.openxmlformats.org/officeDocument/2006/relationships/hyperlink" Target="https://medium.com/@justindanneman/blockchain-just-became-obsolete-the-future-is-hashgraph-de4948609cbf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jpe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1598612" y="475672"/>
            <a:ext cx="9891499" cy="1476352"/>
          </a:xfrm>
        </p:spPr>
        <p:txBody>
          <a:bodyPr>
            <a:normAutofit fontScale="90000"/>
          </a:bodyPr>
          <a:lstStyle/>
          <a:p>
            <a:r>
              <a:rPr lang="en-US" dirty="0"/>
              <a:t>Decentralization and</a:t>
            </a:r>
            <a:br>
              <a:rPr lang="en-US" dirty="0"/>
            </a:br>
            <a:r>
              <a:rPr lang="en-US" dirty="0"/>
              <a:t>Consensus Algorithms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644956" y="2099227"/>
            <a:ext cx="10845156" cy="1311301"/>
          </a:xfrm>
        </p:spPr>
        <p:txBody>
          <a:bodyPr>
            <a:normAutofit/>
          </a:bodyPr>
          <a:lstStyle/>
          <a:p>
            <a:r>
              <a:rPr lang="en-US" dirty="0"/>
              <a:t>The Meaning of Decentralization</a:t>
            </a:r>
            <a:br>
              <a:rPr lang="en-US" dirty="0"/>
            </a:br>
            <a:r>
              <a:rPr lang="en-US" dirty="0"/>
              <a:t>Proof-of-Work, Proof-of-Stake, Network Forks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648927" y="5596786"/>
            <a:ext cx="3187613" cy="36355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Academy School of Blockchain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648927" y="5956421"/>
            <a:ext cx="3187613" cy="331235"/>
          </a:xfrm>
        </p:spPr>
        <p:txBody>
          <a:bodyPr/>
          <a:lstStyle/>
          <a:p>
            <a:r>
              <a:rPr lang="en-US" dirty="0">
                <a:hlinkClick r:id="rId3"/>
              </a:rPr>
              <a:t>http://kingsland.academy</a:t>
            </a:r>
            <a:endParaRPr lang="en-US" dirty="0"/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40A760C3-DE2A-4C15-91F2-26B569F044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44955" y="4441429"/>
            <a:ext cx="3187613" cy="525135"/>
          </a:xfrm>
        </p:spPr>
        <p:txBody>
          <a:bodyPr/>
          <a:lstStyle/>
          <a:p>
            <a:r>
              <a:rPr lang="en-US" dirty="0"/>
              <a:t>Sevgin Mustafov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1ADBE6D8-EC94-4623-97B8-FEBE125B1E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44955" y="4861476"/>
            <a:ext cx="4154055" cy="815984"/>
          </a:xfrm>
        </p:spPr>
        <p:txBody>
          <a:bodyPr/>
          <a:lstStyle/>
          <a:p>
            <a:r>
              <a:rPr lang="en-US" dirty="0" smtClean="0"/>
              <a:t>Blockchain </a:t>
            </a:r>
            <a:r>
              <a:rPr lang="en-US" dirty="0" smtClean="0"/>
              <a:t>Developer </a:t>
            </a:r>
            <a:r>
              <a:rPr lang="en-US" dirty="0"/>
              <a:t>&amp;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Course </a:t>
            </a:r>
            <a:r>
              <a:rPr lang="en-US" dirty="0"/>
              <a:t>Developer</a:t>
            </a:r>
          </a:p>
        </p:txBody>
      </p:sp>
      <p:pic>
        <p:nvPicPr>
          <p:cNvPr id="9" name="Picture 2" descr="Academy">
            <a:extLst>
              <a:ext uri="{FF2B5EF4-FFF2-40B4-BE49-F238E27FC236}">
                <a16:creationId xmlns="" xmlns:a16="http://schemas.microsoft.com/office/drawing/2014/main" id="{891F7FDE-2EC2-4C96-A35A-C4683B8E4D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955" y="3639128"/>
            <a:ext cx="3187613" cy="653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Резултат с изображение за blockchain">
            <a:extLst>
              <a:ext uri="{FF2B5EF4-FFF2-40B4-BE49-F238E27FC236}">
                <a16:creationId xmlns="" xmlns:a16="http://schemas.microsoft.com/office/drawing/2014/main" id="{21005A6D-506B-4EDE-A8A6-4FA042CD034C}"/>
              </a:ext>
            </a:extLst>
          </p:cNvPr>
          <p:cNvPicPr>
            <a:picLocks noGrp="1" noChangeAspect="1" noChangeArrowheads="1"/>
          </p:cNvPicPr>
          <p:nvPr>
            <p:ph type="pic" sz="quarter" idx="16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1411" y="3581400"/>
            <a:ext cx="6825103" cy="2858655"/>
          </a:xfrm>
          <a:prstGeom prst="rect">
            <a:avLst/>
          </a:prstGeom>
          <a:noFill/>
          <a:effectLst>
            <a:softEdge rad="317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1EA7D94F-B14B-4804-8D39-A4B702A488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474EC1D2-54D5-4F3F-8768-EB6920D0E4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</a:t>
            </a:r>
            <a:r>
              <a:rPr lang="bg-BG" dirty="0"/>
              <a:t> "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proof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-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of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-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work</a:t>
            </a:r>
            <a:r>
              <a:rPr lang="bg-BG" dirty="0"/>
              <a:t>"</a:t>
            </a:r>
            <a:r>
              <a:rPr lang="en-US" dirty="0"/>
              <a:t> (PoW) is a piece of data which is</a:t>
            </a:r>
            <a:r>
              <a:rPr lang="bg-BG" dirty="0"/>
              <a:t>:</a:t>
            </a:r>
            <a:endParaRPr lang="en-US" dirty="0"/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Difficult</a:t>
            </a:r>
            <a:r>
              <a:rPr lang="en-US" dirty="0"/>
              <a:t> to produce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Easy</a:t>
            </a:r>
            <a:r>
              <a:rPr lang="en-US" dirty="0"/>
              <a:t> for others to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verify</a:t>
            </a:r>
            <a:endParaRPr lang="en-US" dirty="0"/>
          </a:p>
          <a:p>
            <a:r>
              <a:rPr lang="en-US" dirty="0"/>
              <a:t>Producing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proof-of-work </a:t>
            </a:r>
            <a:r>
              <a:rPr lang="en-US" dirty="0"/>
              <a:t>can be a random guessing process</a:t>
            </a:r>
            <a:endParaRPr lang="bg-BG" dirty="0"/>
          </a:p>
          <a:p>
            <a:pPr lvl="1"/>
            <a:r>
              <a:rPr lang="en-US" dirty="0"/>
              <a:t>Or can be organized in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mining pools </a:t>
            </a:r>
            <a:r>
              <a:rPr lang="en-US" dirty="0"/>
              <a:t>(joint PoW production)</a:t>
            </a:r>
          </a:p>
          <a:p>
            <a:r>
              <a:rPr lang="en-US" dirty="0"/>
              <a:t>Example:</a:t>
            </a:r>
          </a:p>
          <a:p>
            <a:pPr lvl="1"/>
            <a:r>
              <a:rPr lang="en-US" dirty="0"/>
              <a:t>Find a number </a:t>
            </a:r>
            <a:r>
              <a:rPr lang="en-US" b="1" i="1" dirty="0">
                <a:solidFill>
                  <a:schemeClr val="tx2">
                    <a:lumMod val="75000"/>
                  </a:schemeClr>
                </a:solidFill>
              </a:rPr>
              <a:t>x</a:t>
            </a:r>
            <a:r>
              <a:rPr lang="en-US" dirty="0"/>
              <a:t>, such that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SHA256(</a:t>
            </a:r>
            <a:r>
              <a:rPr lang="en-US" b="1" i="1" dirty="0">
                <a:solidFill>
                  <a:schemeClr val="tx2">
                    <a:lumMod val="75000"/>
                  </a:schemeClr>
                </a:solidFill>
              </a:rPr>
              <a:t>text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+ </a:t>
            </a:r>
            <a:r>
              <a:rPr lang="en-US" b="1" i="1" dirty="0">
                <a:solidFill>
                  <a:schemeClr val="tx2">
                    <a:lumMod val="75000"/>
                  </a:schemeClr>
                </a:solidFill>
              </a:rPr>
              <a:t>x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)</a:t>
            </a:r>
            <a:r>
              <a:rPr lang="en-US" dirty="0"/>
              <a:t> has 10 leading zeroes</a:t>
            </a:r>
          </a:p>
          <a:p>
            <a:pPr lvl="1"/>
            <a:r>
              <a:rPr lang="en-US" dirty="0"/>
              <a:t>10 zeroes == network difficulty</a:t>
            </a:r>
          </a:p>
        </p:txBody>
      </p:sp>
      <p:sp>
        <p:nvSpPr>
          <p:cNvPr id="4" name="Title 3">
            <a:extLst>
              <a:ext uri="{FF2B5EF4-FFF2-40B4-BE49-F238E27FC236}">
                <a16:creationId xmlns="" xmlns:a16="http://schemas.microsoft.com/office/drawing/2014/main" id="{CEAA07E4-BB74-45B6-AE80-39A396D2E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Proof-of-Work (PoW)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D55C04B1-A84E-4137-AFF9-9C787D3153F5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730188" y="1371600"/>
            <a:ext cx="1931125" cy="1912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411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1EA7D94F-B14B-4804-8D39-A4B702A488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474EC1D2-54D5-4F3F-8768-EB6920D0E4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413" y="1114177"/>
            <a:ext cx="11804822" cy="5570355"/>
          </a:xfrm>
        </p:spPr>
        <p:txBody>
          <a:bodyPr>
            <a:normAutofit lnSpcReduction="10000"/>
          </a:bodyPr>
          <a:lstStyle/>
          <a:p>
            <a:pPr>
              <a:lnSpc>
                <a:spcPct val="110000"/>
              </a:lnSpc>
            </a:pPr>
            <a:r>
              <a:rPr lang="en-US" dirty="0"/>
              <a:t>Needs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computing power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Computationally expensive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Energy intensive</a:t>
            </a:r>
          </a:p>
          <a:p>
            <a:pPr>
              <a:lnSpc>
                <a:spcPct val="11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51% attack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Attackers holding more than 50% of the power could potentially reverse-back transactions (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double-spend</a:t>
            </a:r>
            <a:r>
              <a:rPr lang="en-US" dirty="0"/>
              <a:t> money) / deny service</a:t>
            </a:r>
          </a:p>
          <a:p>
            <a:pPr>
              <a:lnSpc>
                <a:spcPct val="11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Hashing algorithm types </a:t>
            </a:r>
            <a:r>
              <a:rPr lang="en-US" dirty="0"/>
              <a:t>for </a:t>
            </a:r>
            <a:r>
              <a:rPr lang="en-US" noProof="1"/>
              <a:t>PoW</a:t>
            </a:r>
            <a:r>
              <a:rPr lang="en-US" dirty="0"/>
              <a:t> consensus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ASIC</a:t>
            </a:r>
            <a:r>
              <a:rPr lang="en-US" dirty="0"/>
              <a:t> mineable (e.g. SHA256),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CPU</a:t>
            </a:r>
            <a:r>
              <a:rPr lang="en-US" dirty="0"/>
              <a:t> mineable (e.g. CryptoNight),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GPU</a:t>
            </a:r>
            <a:r>
              <a:rPr lang="en-US" dirty="0"/>
              <a:t> mineable (e.g. </a:t>
            </a:r>
            <a:r>
              <a:rPr lang="en-US" noProof="1"/>
              <a:t>ETHash</a:t>
            </a:r>
            <a:r>
              <a:rPr lang="en-US" dirty="0"/>
              <a:t>),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CPU + GPU </a:t>
            </a:r>
            <a:r>
              <a:rPr lang="en-US" dirty="0"/>
              <a:t>mineable (e.g. </a:t>
            </a:r>
            <a:r>
              <a:rPr lang="en-US" noProof="1"/>
              <a:t>Equihash</a:t>
            </a:r>
            <a:r>
              <a:rPr lang="en-US" dirty="0"/>
              <a:t>)</a:t>
            </a:r>
          </a:p>
        </p:txBody>
      </p:sp>
      <p:sp>
        <p:nvSpPr>
          <p:cNvPr id="4" name="Title 3">
            <a:extLst>
              <a:ext uri="{FF2B5EF4-FFF2-40B4-BE49-F238E27FC236}">
                <a16:creationId xmlns="" xmlns:a16="http://schemas.microsoft.com/office/drawing/2014/main" id="{CEAA07E4-BB74-45B6-AE80-39A396D2E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Proof-of-Work: Problems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504CD9BB-A2F9-48E4-9C33-73630154751E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904441" y="1077230"/>
            <a:ext cx="2570328" cy="25452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C8768B75-5C38-46FD-8537-EBC491257E21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627812" y="1440832"/>
            <a:ext cx="1889615" cy="1716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411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EC8E7A80-9FAF-4FEF-95CC-0AE1E97347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D57FC861-22D8-4FBF-A3E5-BF31C862BA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Transactions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speed</a:t>
            </a:r>
            <a:r>
              <a:rPr lang="en-US" dirty="0"/>
              <a:t> </a:t>
            </a:r>
            <a:r>
              <a:rPr lang="bg-BG" dirty="0"/>
              <a:t>– </a:t>
            </a:r>
            <a:r>
              <a:rPr lang="en-US" dirty="0"/>
              <a:t>average wait time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Bitcoin</a:t>
            </a:r>
            <a:r>
              <a:rPr lang="en-US" dirty="0"/>
              <a:t>: new block mined in ~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9-10 minutes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Ethereum</a:t>
            </a:r>
            <a:r>
              <a:rPr lang="en-US" dirty="0"/>
              <a:t>: new block mined in ~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10-15 seconds</a:t>
            </a:r>
          </a:p>
          <a:p>
            <a:pPr lvl="1"/>
            <a:r>
              <a:rPr lang="en-US" dirty="0"/>
              <a:t>Business needs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real-time transactions </a:t>
            </a:r>
            <a:r>
              <a:rPr lang="en-US" dirty="0"/>
              <a:t>(milliseconds)</a:t>
            </a:r>
          </a:p>
          <a:p>
            <a:pPr>
              <a:spcBef>
                <a:spcPts val="1200"/>
              </a:spcBef>
            </a:pPr>
            <a:r>
              <a:rPr lang="en-US" dirty="0"/>
              <a:t>Transactions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throughput</a:t>
            </a:r>
            <a:r>
              <a:rPr lang="en-US" dirty="0"/>
              <a:t> – transactions per second (</a:t>
            </a:r>
            <a:r>
              <a:rPr lang="en-US" noProof="1"/>
              <a:t>tps</a:t>
            </a:r>
            <a:r>
              <a:rPr lang="en-US" dirty="0"/>
              <a:t>)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Bitcoin</a:t>
            </a:r>
            <a:r>
              <a:rPr lang="en-US" dirty="0"/>
              <a:t>:</a:t>
            </a:r>
            <a:r>
              <a:rPr lang="en-US" dirty="0">
                <a:sym typeface="Wingdings" panose="05000000000000000000" pitchFamily="2" charset="2"/>
              </a:rPr>
              <a:t> 2000-3000 / transactions per block 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3-5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tps </a:t>
            </a:r>
            <a:r>
              <a:rPr lang="en-US" noProof="1">
                <a:sym typeface="Wingdings" panose="05000000000000000000" pitchFamily="2" charset="2"/>
              </a:rPr>
              <a:t>(up to 7 tps)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Ethereum</a:t>
            </a:r>
            <a:r>
              <a:rPr lang="en-US" dirty="0">
                <a:sym typeface="Wingdings" panose="05000000000000000000" pitchFamily="2" charset="2"/>
              </a:rPr>
              <a:t>: 200-300 / transactions per block 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10-15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tps</a:t>
            </a:r>
            <a:endParaRPr lang="en-US" dirty="0">
              <a:sym typeface="Wingdings" panose="05000000000000000000" pitchFamily="2" charset="2"/>
            </a:endParaRPr>
          </a:p>
          <a:p>
            <a:pPr lvl="1"/>
            <a:r>
              <a:rPr lang="en-US" dirty="0"/>
              <a:t>Business needs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thousands tps </a:t>
            </a:r>
            <a:r>
              <a:rPr lang="en-US" dirty="0"/>
              <a:t>(e.g. VISA performs 2000 tps)</a:t>
            </a:r>
          </a:p>
        </p:txBody>
      </p:sp>
      <p:sp>
        <p:nvSpPr>
          <p:cNvPr id="4" name="Title 3">
            <a:extLst>
              <a:ext uri="{FF2B5EF4-FFF2-40B4-BE49-F238E27FC236}">
                <a16:creationId xmlns="" xmlns:a16="http://schemas.microsoft.com/office/drawing/2014/main" id="{6AB95926-0989-4A4E-A1CC-218AEE577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Proof-of-Work: Problems (2)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3A4B10AE-28A9-478D-89CE-3B85B36D9B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8199" y="1151118"/>
            <a:ext cx="1908213" cy="1908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241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1EA7D94F-B14B-4804-8D39-A4B702A488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474EC1D2-54D5-4F3F-8768-EB6920D0E4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Different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cryptocurrencies</a:t>
            </a:r>
            <a:r>
              <a:rPr lang="en-US" dirty="0"/>
              <a:t> use different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hashing algorithms</a:t>
            </a:r>
          </a:p>
          <a:p>
            <a:pPr lvl="1"/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Bitcoin</a:t>
            </a:r>
            <a:r>
              <a:rPr lang="en-US" dirty="0"/>
              <a:t>,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Bitcoin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Cash</a:t>
            </a:r>
            <a:r>
              <a:rPr lang="en-US" dirty="0"/>
              <a:t> – SHA256 – ASIC mineable</a:t>
            </a:r>
          </a:p>
          <a:p>
            <a:pPr lvl="1"/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Ethereum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Ethereum Classic </a:t>
            </a:r>
            <a:r>
              <a:rPr lang="en-US" dirty="0"/>
              <a:t>– ETHash – GPU mineable</a:t>
            </a:r>
          </a:p>
          <a:p>
            <a:pPr lvl="1"/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ZCash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Bitcoin Gold</a:t>
            </a:r>
            <a:r>
              <a:rPr lang="en-US" dirty="0"/>
              <a:t> – </a:t>
            </a:r>
            <a:r>
              <a:rPr lang="en-US" noProof="1"/>
              <a:t>Equihash</a:t>
            </a:r>
            <a:r>
              <a:rPr lang="en-US" dirty="0"/>
              <a:t> – CPU and GPU mineable</a:t>
            </a:r>
          </a:p>
          <a:p>
            <a:pPr lvl="1"/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Monero</a:t>
            </a:r>
            <a:r>
              <a:rPr lang="en-US" dirty="0"/>
              <a:t> – </a:t>
            </a:r>
            <a:r>
              <a:rPr lang="en-US" noProof="1"/>
              <a:t>CryptoNight</a:t>
            </a:r>
            <a:r>
              <a:rPr lang="en-US" dirty="0"/>
              <a:t> – CPU and GPU mineable</a:t>
            </a:r>
          </a:p>
          <a:p>
            <a:pPr lvl="1"/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Litecoin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Dogecoin</a:t>
            </a:r>
            <a:r>
              <a:rPr lang="en-US" dirty="0"/>
              <a:t> – </a:t>
            </a:r>
            <a:r>
              <a:rPr lang="en-US" noProof="1"/>
              <a:t>SCrypt</a:t>
            </a:r>
            <a:r>
              <a:rPr lang="en-US" dirty="0"/>
              <a:t> – GPU mineable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Dash</a:t>
            </a:r>
            <a:r>
              <a:rPr lang="en-US" dirty="0"/>
              <a:t> – X11 – ASIC, CPU and GPU mineable</a:t>
            </a:r>
          </a:p>
          <a:p>
            <a:pPr lvl="1"/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Stratis</a:t>
            </a:r>
            <a:r>
              <a:rPr lang="en-US" dirty="0"/>
              <a:t> – X13 – ASIC, CPU and GPU mineable</a:t>
            </a:r>
          </a:p>
        </p:txBody>
      </p:sp>
      <p:sp>
        <p:nvSpPr>
          <p:cNvPr id="4" name="Title 3">
            <a:extLst>
              <a:ext uri="{FF2B5EF4-FFF2-40B4-BE49-F238E27FC236}">
                <a16:creationId xmlns="" xmlns:a16="http://schemas.microsoft.com/office/drawing/2014/main" id="{CEAA07E4-BB74-45B6-AE80-39A396D2E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Proof-of-Work Cryptocurrencies</a:t>
            </a:r>
          </a:p>
        </p:txBody>
      </p:sp>
      <p:sp>
        <p:nvSpPr>
          <p:cNvPr id="5" name="Правоъгълник 4"/>
          <p:cNvSpPr/>
          <p:nvPr/>
        </p:nvSpPr>
        <p:spPr>
          <a:xfrm>
            <a:off x="8761412" y="6172200"/>
            <a:ext cx="289893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See </a:t>
            </a:r>
            <a:r>
              <a:rPr lang="en-US" dirty="0">
                <a:hlinkClick r:id="rId2"/>
              </a:rPr>
              <a:t>bitinfocharts.com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48411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1EA7D94F-B14B-4804-8D39-A4B702A488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474EC1D2-54D5-4F3F-8768-EB6920D0E4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413" y="1085272"/>
            <a:ext cx="11804821" cy="557035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Similar to </a:t>
            </a:r>
            <a:r>
              <a:rPr lang="en-US" noProof="1"/>
              <a:t>PoW</a:t>
            </a:r>
            <a:r>
              <a:rPr lang="en-US" dirty="0"/>
              <a:t>, but based on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HDD</a:t>
            </a:r>
            <a:r>
              <a:rPr lang="en-US" dirty="0"/>
              <a:t>, not CPU / GPU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Pay</a:t>
            </a:r>
            <a:r>
              <a:rPr lang="en-US" dirty="0"/>
              <a:t> for mining with hard drive space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More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hard drive space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better</a:t>
            </a:r>
            <a:br>
              <a:rPr lang="en-US" dirty="0"/>
            </a:br>
            <a:r>
              <a:rPr lang="en-US" dirty="0"/>
              <a:t>chance of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mining</a:t>
            </a:r>
            <a:r>
              <a:rPr lang="en-US" dirty="0"/>
              <a:t>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next block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dirty="0"/>
              <a:t>Calculating hashes is slow, so hashes</a:t>
            </a:r>
            <a:br>
              <a:rPr lang="en-US" dirty="0"/>
            </a:br>
            <a:r>
              <a:rPr lang="en-US" dirty="0"/>
              <a:t>are stored in the HDD for faster access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Plots</a:t>
            </a:r>
            <a:r>
              <a:rPr lang="en-US" dirty="0"/>
              <a:t> – large data files holding of precomputed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hashes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More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plots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better your chance of finding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next block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Plot size </a:t>
            </a:r>
            <a:r>
              <a:rPr lang="en-US" dirty="0"/>
              <a:t>is similar to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hash rate </a:t>
            </a:r>
            <a:r>
              <a:rPr lang="en-US" dirty="0"/>
              <a:t>in </a:t>
            </a:r>
            <a:r>
              <a:rPr lang="en-US" noProof="1"/>
              <a:t>PoW</a:t>
            </a:r>
            <a:endParaRPr lang="en-US" noProof="1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="" xmlns:a16="http://schemas.microsoft.com/office/drawing/2014/main" id="{CEAA07E4-BB74-45B6-AE80-39A396D2E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Proof of Capacity (PoC)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="" xmlns:a16="http://schemas.microsoft.com/office/drawing/2014/main" id="{D706C73E-9809-4BC5-865B-2EA943914C9C}"/>
              </a:ext>
            </a:extLst>
          </p:cNvPr>
          <p:cNvGrpSpPr/>
          <p:nvPr/>
        </p:nvGrpSpPr>
        <p:grpSpPr>
          <a:xfrm>
            <a:off x="8978685" y="1924581"/>
            <a:ext cx="2228046" cy="2592239"/>
            <a:chOff x="8978685" y="1651032"/>
            <a:chExt cx="2228046" cy="2592239"/>
          </a:xfrm>
        </p:grpSpPr>
        <p:sp>
          <p:nvSpPr>
            <p:cNvPr id="6" name="Текстово поле 5"/>
            <p:cNvSpPr txBox="1"/>
            <p:nvPr/>
          </p:nvSpPr>
          <p:spPr>
            <a:xfrm>
              <a:off x="8978685" y="3810858"/>
              <a:ext cx="2228046" cy="4324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dirty="0">
                  <a:hlinkClick r:id="rId2"/>
                </a:rPr>
                <a:t>burst-coin.org</a:t>
              </a:r>
              <a:endParaRPr lang="bg-BG" sz="2800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="" xmlns:a16="http://schemas.microsoft.com/office/drawing/2014/main" id="{19F00552-1524-4109-A2B3-443BC6488E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029395" y="1651032"/>
              <a:ext cx="2126626" cy="2126624"/>
            </a:xfrm>
            <a:prstGeom prst="roundRect">
              <a:avLst>
                <a:gd name="adj" fmla="val 1676"/>
              </a:avLst>
            </a:prstGeom>
          </p:spPr>
        </p:pic>
      </p:grpSp>
    </p:spTree>
    <p:extLst>
      <p:ext uri="{BB962C8B-B14F-4D97-AF65-F5344CB8AC3E}">
        <p14:creationId xmlns:p14="http://schemas.microsoft.com/office/powerpoint/2010/main" val="185904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1EA7D94F-B14B-4804-8D39-A4B702A488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474EC1D2-54D5-4F3F-8768-EB6920D0E4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413" y="1151121"/>
            <a:ext cx="11847599" cy="5570355"/>
          </a:xfrm>
        </p:spPr>
        <p:txBody>
          <a:bodyPr>
            <a:normAutofit lnSpcReduction="10000"/>
          </a:bodyPr>
          <a:lstStyle/>
          <a:p>
            <a:pPr>
              <a:lnSpc>
                <a:spcPct val="110000"/>
              </a:lnSpc>
            </a:pP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PoS </a:t>
            </a:r>
            <a:r>
              <a:rPr lang="en-US" dirty="0"/>
              <a:t>is designed to increase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network security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and reduce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resource wasting</a:t>
            </a:r>
          </a:p>
          <a:p>
            <a:pPr>
              <a:lnSpc>
                <a:spcPct val="110000"/>
              </a:lnSpc>
            </a:pPr>
            <a:r>
              <a:rPr lang="en-US" dirty="0"/>
              <a:t>The creator of the next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block</a:t>
            </a:r>
            <a:r>
              <a:rPr lang="en-US" dirty="0"/>
              <a:t> is chosen in</a:t>
            </a:r>
            <a:endParaRPr lang="bg-BG" dirty="0"/>
          </a:p>
          <a:p>
            <a:pPr lvl="1">
              <a:lnSpc>
                <a:spcPct val="110000"/>
              </a:lnSpc>
            </a:pPr>
            <a:r>
              <a:rPr lang="en-US" dirty="0"/>
              <a:t>Combinations of random selection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wealth</a:t>
            </a:r>
            <a:endParaRPr lang="en-US" dirty="0"/>
          </a:p>
          <a:p>
            <a:pPr lvl="1">
              <a:lnSpc>
                <a:spcPct val="110000"/>
              </a:lnSpc>
            </a:pPr>
            <a:r>
              <a:rPr lang="en-US" dirty="0"/>
              <a:t>E.g. holding 1% of the coins gives the chance to</a:t>
            </a:r>
            <a:br>
              <a:rPr lang="en-US" dirty="0"/>
            </a:br>
            <a:r>
              <a:rPr lang="en-US" dirty="0"/>
              <a:t>verify (mine) 1% of the "Proof of Stake blocks“</a:t>
            </a:r>
          </a:p>
          <a:p>
            <a:pPr>
              <a:lnSpc>
                <a:spcPct val="11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The "Monopoly Problem"</a:t>
            </a:r>
            <a:r>
              <a:rPr lang="en-US" dirty="0"/>
              <a:t>: a monopolist (holder of the most coins) could double spend or deny / filter other's transactions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Executing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monopoly attack </a:t>
            </a:r>
            <a:r>
              <a:rPr lang="en-US" dirty="0"/>
              <a:t>is much more expensive than in </a:t>
            </a:r>
            <a:r>
              <a:rPr lang="en-US" noProof="1"/>
              <a:t>PoW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="" xmlns:a16="http://schemas.microsoft.com/office/drawing/2014/main" id="{CEAA07E4-BB74-45B6-AE80-39A396D2E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Proof of Stake (PoS)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3CBCC808-A9AE-418C-86B8-4D9C76F980E7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181668" y="1618672"/>
            <a:ext cx="2314172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411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BD77E382-B4E8-4981-92C8-4EA9160FCD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64A236AD-350D-40A0-961A-AE0774C89C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Proof-of-stake (</a:t>
            </a:r>
            <a:r>
              <a:rPr lang="en-US" noProof="1"/>
              <a:t>PoS</a:t>
            </a:r>
            <a:r>
              <a:rPr lang="en-US" dirty="0"/>
              <a:t>) blockchains either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Start from a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PoW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algorithm </a:t>
            </a:r>
            <a:r>
              <a:rPr lang="en-US" dirty="0"/>
              <a:t>to mine initial amounts of currency</a:t>
            </a:r>
          </a:p>
          <a:p>
            <a:pPr lvl="2"/>
            <a:r>
              <a:rPr lang="en-US" dirty="0"/>
              <a:t>Then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switch</a:t>
            </a:r>
            <a:r>
              <a:rPr lang="en-US" dirty="0"/>
              <a:t> to proof-of-stake, relying on the mined stakes</a:t>
            </a:r>
          </a:p>
          <a:p>
            <a:pPr lvl="2"/>
            <a:r>
              <a:rPr lang="en-US" dirty="0"/>
              <a:t>Example: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BitConnect</a:t>
            </a:r>
            <a:r>
              <a:rPr lang="en-US" dirty="0"/>
              <a:t> (</a:t>
            </a:r>
            <a:r>
              <a:rPr lang="en-US" dirty="0">
                <a:hlinkClick r:id="rId2"/>
              </a:rPr>
              <a:t>bitconnect.co</a:t>
            </a:r>
            <a:r>
              <a:rPr lang="en-US" dirty="0"/>
              <a:t>)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Or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fork </a:t>
            </a:r>
            <a:r>
              <a:rPr lang="en-US" dirty="0"/>
              <a:t>existing </a:t>
            </a:r>
            <a:r>
              <a:rPr lang="en-US" noProof="1"/>
              <a:t>PoW</a:t>
            </a:r>
            <a:r>
              <a:rPr lang="en-US" dirty="0"/>
              <a:t> blockchain with all its transactions, then switch to </a:t>
            </a:r>
            <a:r>
              <a:rPr lang="en-US" noProof="1"/>
              <a:t>PoS</a:t>
            </a:r>
            <a:r>
              <a:rPr lang="en-US" dirty="0"/>
              <a:t>-based consensus</a:t>
            </a:r>
          </a:p>
          <a:p>
            <a:pPr lvl="2"/>
            <a:r>
              <a:rPr lang="en-US" dirty="0"/>
              <a:t>Example: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PIVX</a:t>
            </a:r>
            <a:r>
              <a:rPr lang="en-US" dirty="0"/>
              <a:t> (</a:t>
            </a:r>
            <a:r>
              <a:rPr lang="en-US" dirty="0">
                <a:hlinkClick r:id="rId3"/>
              </a:rPr>
              <a:t>pivx.org</a:t>
            </a:r>
            <a:r>
              <a:rPr lang="en-US" dirty="0"/>
              <a:t>)</a:t>
            </a:r>
            <a:r>
              <a:rPr lang="bg-BG" dirty="0"/>
              <a:t> </a:t>
            </a:r>
            <a:r>
              <a:rPr lang="en-US" dirty="0"/>
              <a:t>forked from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Dash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Or run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hybrid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PoW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+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PoS</a:t>
            </a:r>
            <a:r>
              <a:rPr lang="en-US" dirty="0"/>
              <a:t> consensus mechanism</a:t>
            </a:r>
          </a:p>
        </p:txBody>
      </p:sp>
      <p:sp>
        <p:nvSpPr>
          <p:cNvPr id="4" name="Title 3">
            <a:extLst>
              <a:ext uri="{FF2B5EF4-FFF2-40B4-BE49-F238E27FC236}">
                <a16:creationId xmlns="" xmlns:a16="http://schemas.microsoft.com/office/drawing/2014/main" id="{EDFCFFC4-6123-48B4-AA15-85F9E99464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From </a:t>
            </a:r>
            <a:r>
              <a:rPr lang="en-US" noProof="1"/>
              <a:t>PoW</a:t>
            </a:r>
            <a:r>
              <a:rPr lang="en-US"/>
              <a:t> to </a:t>
            </a:r>
            <a:r>
              <a:rPr lang="en-US" noProof="1"/>
              <a:t>PoS</a:t>
            </a:r>
            <a:r>
              <a:rPr lang="en-US"/>
              <a:t> </a:t>
            </a:r>
            <a:r>
              <a:rPr lang="en-US" dirty="0"/>
              <a:t>Consensus</a:t>
            </a:r>
          </a:p>
        </p:txBody>
      </p:sp>
    </p:spTree>
    <p:extLst>
      <p:ext uri="{BB962C8B-B14F-4D97-AF65-F5344CB8AC3E}">
        <p14:creationId xmlns:p14="http://schemas.microsoft.com/office/powerpoint/2010/main" val="3762069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номер на слайда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3" name="Контейнер за съдържание 2"/>
          <p:cNvSpPr>
            <a:spLocks noGrp="1"/>
          </p:cNvSpPr>
          <p:nvPr>
            <p:ph idx="1"/>
          </p:nvPr>
        </p:nvSpPr>
        <p:spPr>
          <a:xfrm>
            <a:off x="190413" y="1303522"/>
            <a:ext cx="11804822" cy="522148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2400"/>
              </a:spcBef>
            </a:pPr>
            <a:r>
              <a:rPr lang="en-US" noProof="1"/>
              <a:t>Cardano</a:t>
            </a:r>
            <a:r>
              <a:rPr lang="en-US" dirty="0"/>
              <a:t> </a:t>
            </a:r>
            <a:r>
              <a:rPr lang="bg-BG" dirty="0"/>
              <a:t>–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cardanohub.org</a:t>
            </a:r>
            <a:r>
              <a:rPr lang="en-US" dirty="0"/>
              <a:t> </a:t>
            </a:r>
          </a:p>
          <a:p>
            <a:pPr>
              <a:lnSpc>
                <a:spcPct val="100000"/>
              </a:lnSpc>
              <a:spcBef>
                <a:spcPts val="2400"/>
              </a:spcBef>
            </a:pPr>
            <a:r>
              <a:rPr lang="en-US" noProof="1"/>
              <a:t>Qtum</a:t>
            </a:r>
            <a:r>
              <a:rPr lang="en-US" dirty="0"/>
              <a:t> – </a:t>
            </a:r>
            <a:r>
              <a:rPr lang="en-US" dirty="0">
                <a:hlinkClick r:id="rId3"/>
              </a:rPr>
              <a:t>qtum.org</a:t>
            </a:r>
            <a:r>
              <a:rPr lang="en-US" dirty="0"/>
              <a:t> </a:t>
            </a:r>
          </a:p>
          <a:p>
            <a:pPr>
              <a:lnSpc>
                <a:spcPct val="100000"/>
              </a:lnSpc>
              <a:spcBef>
                <a:spcPts val="2400"/>
              </a:spcBef>
            </a:pPr>
            <a:r>
              <a:rPr lang="en-US" dirty="0"/>
              <a:t>PIVX </a:t>
            </a:r>
            <a:r>
              <a:rPr lang="bg-BG" dirty="0"/>
              <a:t>– </a:t>
            </a:r>
            <a:r>
              <a:rPr lang="en-US" dirty="0">
                <a:hlinkClick r:id="rId4"/>
              </a:rPr>
              <a:t>pivx.org</a:t>
            </a:r>
            <a:endParaRPr lang="en-US" dirty="0"/>
          </a:p>
          <a:p>
            <a:pPr>
              <a:lnSpc>
                <a:spcPct val="100000"/>
              </a:lnSpc>
              <a:spcBef>
                <a:spcPts val="2400"/>
              </a:spcBef>
            </a:pPr>
            <a:r>
              <a:rPr lang="en-US" noProof="1"/>
              <a:t>BitConnect</a:t>
            </a:r>
            <a:r>
              <a:rPr lang="en-US" dirty="0"/>
              <a:t> – </a:t>
            </a:r>
            <a:r>
              <a:rPr lang="en-US" dirty="0">
                <a:hlinkClick r:id="rId5"/>
              </a:rPr>
              <a:t>bitconnect.co</a:t>
            </a:r>
            <a:endParaRPr lang="en-US" dirty="0"/>
          </a:p>
          <a:p>
            <a:pPr>
              <a:lnSpc>
                <a:spcPct val="100000"/>
              </a:lnSpc>
              <a:spcBef>
                <a:spcPts val="2400"/>
              </a:spcBef>
            </a:pPr>
            <a:r>
              <a:rPr lang="en-US" noProof="1"/>
              <a:t>Stratis</a:t>
            </a:r>
            <a:r>
              <a:rPr lang="en-US" dirty="0"/>
              <a:t> </a:t>
            </a:r>
            <a:r>
              <a:rPr lang="bg-BG" dirty="0"/>
              <a:t>– </a:t>
            </a:r>
            <a:r>
              <a:rPr lang="en-US" dirty="0">
                <a:hlinkClick r:id="rId6"/>
              </a:rPr>
              <a:t>stratisplatform.com</a:t>
            </a:r>
            <a:endParaRPr lang="bg-BG" dirty="0"/>
          </a:p>
        </p:txBody>
      </p:sp>
      <p:sp>
        <p:nvSpPr>
          <p:cNvPr id="4" name="Заглавие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Popular PoS Cryptocurrencies</a:t>
            </a:r>
            <a:endParaRPr lang="bg-BG" dirty="0"/>
          </a:p>
        </p:txBody>
      </p:sp>
      <p:pic>
        <p:nvPicPr>
          <p:cNvPr id="1028" name="Picture 4" descr="C:\Users\pc1\Desktop\hqdefault.jpg"/>
          <p:cNvPicPr>
            <a:picLocks noChangeAspect="1" noChangeArrowheads="1"/>
          </p:cNvPicPr>
          <p:nvPr/>
        </p:nvPicPr>
        <p:blipFill rotWithShape="1">
          <a:blip r:embed="rId7" cstate="print"/>
          <a:srcRect t="26444" b="26444"/>
          <a:stretch/>
        </p:blipFill>
        <p:spPr bwMode="auto">
          <a:xfrm>
            <a:off x="7965441" y="2996081"/>
            <a:ext cx="2853371" cy="1008203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9B1C389A-7F1D-4540-8802-2F8BB54D7A7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47841" y="4719713"/>
            <a:ext cx="2688569" cy="1079086"/>
          </a:xfrm>
          <a:prstGeom prst="rect">
            <a:avLst/>
          </a:prstGeom>
        </p:spPr>
      </p:pic>
      <p:pic>
        <p:nvPicPr>
          <p:cNvPr id="5124" name="Picture 4" descr="Резултат с изображение за qtum.org">
            <a:extLst>
              <a:ext uri="{FF2B5EF4-FFF2-40B4-BE49-F238E27FC236}">
                <a16:creationId xmlns="" xmlns:a16="http://schemas.microsoft.com/office/drawing/2014/main" id="{70522FE6-52A9-41C5-A60A-014FEBA31D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8258" y="2065647"/>
            <a:ext cx="2151784" cy="1072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D0FF78B7-80D6-4700-8C5A-E6E4DD9EC59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17073" y="3889288"/>
            <a:ext cx="1707028" cy="914479"/>
          </a:xfrm>
          <a:prstGeom prst="roundRect">
            <a:avLst>
              <a:gd name="adj" fmla="val 4547"/>
            </a:avLst>
          </a:prstGeom>
        </p:spPr>
      </p:pic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4C6B0744-F87E-4444-8F01-77B39BFDD7E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993379" y="1160207"/>
            <a:ext cx="3149033" cy="987537"/>
          </a:xfrm>
          <a:prstGeom prst="rect">
            <a:avLst/>
          </a:prstGeom>
          <a:ln>
            <a:solidFill>
              <a:srgbClr val="336699">
                <a:alpha val="69804"/>
              </a:srgbClr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1EA7D94F-B14B-4804-8D39-A4B702A488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474EC1D2-54D5-4F3F-8768-EB6920D0E4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Stakeholders</a:t>
            </a:r>
            <a:r>
              <a:rPr lang="en-US" dirty="0"/>
              <a:t> vote for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delegates</a:t>
            </a:r>
            <a:r>
              <a:rPr lang="en-US" dirty="0"/>
              <a:t> in democratic way</a:t>
            </a:r>
          </a:p>
          <a:p>
            <a:pPr lvl="1"/>
            <a:r>
              <a:rPr lang="en-US" dirty="0"/>
              <a:t>Every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wallet</a:t>
            </a:r>
            <a:r>
              <a:rPr lang="en-US" dirty="0"/>
              <a:t> holding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coins</a:t>
            </a:r>
            <a:r>
              <a:rPr lang="en-US" dirty="0"/>
              <a:t> can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vote</a:t>
            </a:r>
            <a:r>
              <a:rPr lang="en-US" dirty="0"/>
              <a:t> for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delegates</a:t>
            </a:r>
          </a:p>
          <a:p>
            <a:pPr lvl="1"/>
            <a:r>
              <a:rPr lang="en-US" dirty="0"/>
              <a:t>Votes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weight</a:t>
            </a:r>
            <a:r>
              <a:rPr lang="en-US" dirty="0"/>
              <a:t> is proportional to the wallet's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stake</a:t>
            </a:r>
            <a:r>
              <a:rPr lang="en-US" dirty="0"/>
              <a:t> in the network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spcBef>
                <a:spcPts val="1800"/>
              </a:spcBef>
            </a:pPr>
            <a:r>
              <a:rPr lang="en-US" dirty="0"/>
              <a:t>Delegates generate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new blocks </a:t>
            </a:r>
            <a:r>
              <a:rPr lang="en-US" dirty="0"/>
              <a:t>(like miners in </a:t>
            </a:r>
            <a:r>
              <a:rPr lang="en-US" noProof="1"/>
              <a:t>PoW</a:t>
            </a:r>
            <a:r>
              <a:rPr lang="en-US" dirty="0"/>
              <a:t>)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Validate</a:t>
            </a:r>
            <a:r>
              <a:rPr lang="en-US" dirty="0"/>
              <a:t> transactions and take the fees as profit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Maintain</a:t>
            </a:r>
            <a:r>
              <a:rPr lang="en-US" dirty="0"/>
              <a:t> the blockchain, e.g. vote for changing the network parameters like block intervals, transaction fees, others</a:t>
            </a:r>
          </a:p>
          <a:p>
            <a:pPr lvl="1"/>
            <a:r>
              <a:rPr lang="en-US" dirty="0"/>
              <a:t>Very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fast</a:t>
            </a:r>
            <a:r>
              <a:rPr lang="en-US" dirty="0"/>
              <a:t> confirmation of transactions (&lt; 1 sec)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="" xmlns:a16="http://schemas.microsoft.com/office/drawing/2014/main" id="{CEAA07E4-BB74-45B6-AE80-39A396D2E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Delegated Proof of Stake (DPoS)</a:t>
            </a:r>
          </a:p>
        </p:txBody>
      </p:sp>
    </p:spTree>
    <p:extLst>
      <p:ext uri="{BB962C8B-B14F-4D97-AF65-F5344CB8AC3E}">
        <p14:creationId xmlns:p14="http://schemas.microsoft.com/office/powerpoint/2010/main" val="448411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1EA7D94F-B14B-4804-8D39-A4B702A488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474EC1D2-54D5-4F3F-8768-EB6920D0E4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413" y="1287645"/>
            <a:ext cx="11804822" cy="5237357"/>
          </a:xfrm>
        </p:spPr>
        <p:txBody>
          <a:bodyPr>
            <a:normAutofit/>
          </a:bodyPr>
          <a:lstStyle/>
          <a:p>
            <a:pPr fontAlgn="base">
              <a:lnSpc>
                <a:spcPct val="150000"/>
              </a:lnSpc>
            </a:pPr>
            <a:r>
              <a:rPr lang="en-US" noProof="1"/>
              <a:t>Lisk</a:t>
            </a:r>
            <a:r>
              <a:rPr lang="en-US" dirty="0"/>
              <a:t> – </a:t>
            </a:r>
            <a:r>
              <a:rPr lang="en-US" dirty="0">
                <a:hlinkClick r:id="rId2"/>
              </a:rPr>
              <a:t>lisk.io</a:t>
            </a:r>
            <a:endParaRPr lang="en-US" dirty="0"/>
          </a:p>
          <a:p>
            <a:pPr fontAlgn="base">
              <a:lnSpc>
                <a:spcPct val="150000"/>
              </a:lnSpc>
            </a:pPr>
            <a:r>
              <a:rPr lang="en-US" dirty="0"/>
              <a:t>EOS – </a:t>
            </a:r>
            <a:r>
              <a:rPr lang="en-US" dirty="0">
                <a:hlinkClick r:id="rId3"/>
              </a:rPr>
              <a:t>eos.io</a:t>
            </a:r>
            <a:endParaRPr lang="en-US" dirty="0"/>
          </a:p>
          <a:p>
            <a:pPr fontAlgn="base">
              <a:lnSpc>
                <a:spcPct val="150000"/>
              </a:lnSpc>
            </a:pPr>
            <a:r>
              <a:rPr lang="en-US" noProof="1"/>
              <a:t>BitShares</a:t>
            </a:r>
            <a:r>
              <a:rPr lang="en-US" dirty="0"/>
              <a:t> – </a:t>
            </a:r>
            <a:r>
              <a:rPr lang="en-US" dirty="0">
                <a:hlinkClick r:id="rId4"/>
              </a:rPr>
              <a:t>bitshares.org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fontAlgn="base">
              <a:lnSpc>
                <a:spcPct val="150000"/>
              </a:lnSpc>
            </a:pPr>
            <a:r>
              <a:rPr lang="en-US" dirty="0"/>
              <a:t>Ark – </a:t>
            </a:r>
            <a:r>
              <a:rPr lang="en-US" dirty="0">
                <a:hlinkClick r:id="rId5"/>
              </a:rPr>
              <a:t>ark.io</a:t>
            </a:r>
            <a:endParaRPr lang="en-US" dirty="0"/>
          </a:p>
          <a:p>
            <a:pPr fontAlgn="base">
              <a:lnSpc>
                <a:spcPct val="150000"/>
              </a:lnSpc>
            </a:pPr>
            <a:r>
              <a:rPr lang="en-US" noProof="1"/>
              <a:t>Steem</a:t>
            </a:r>
            <a:r>
              <a:rPr lang="en-US" dirty="0"/>
              <a:t> – </a:t>
            </a:r>
            <a:r>
              <a:rPr lang="en-US" dirty="0">
                <a:hlinkClick r:id="rId6"/>
              </a:rPr>
              <a:t>steem.io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="" xmlns:a16="http://schemas.microsoft.com/office/drawing/2014/main" id="{CEAA07E4-BB74-45B6-AE80-39A396D2E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Popular </a:t>
            </a:r>
            <a:r>
              <a:rPr lang="en-US" noProof="1"/>
              <a:t>DPoS</a:t>
            </a:r>
            <a:r>
              <a:rPr lang="en-US" dirty="0"/>
              <a:t> Cryptocurrencies</a:t>
            </a:r>
          </a:p>
        </p:txBody>
      </p:sp>
      <p:pic>
        <p:nvPicPr>
          <p:cNvPr id="3074" name="Picture 2" descr="C:\Users\pc1\Desktop\изтеглен файл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345737" y="4011882"/>
            <a:ext cx="1494173" cy="1196529"/>
          </a:xfrm>
          <a:prstGeom prst="roundRect">
            <a:avLst>
              <a:gd name="adj" fmla="val 4458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075" name="Picture 3" descr="C:\Users\pc1\Desktop\1_RQlsKDxs6a8Y-GKKvGdf7g.jpe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122612" y="1355725"/>
            <a:ext cx="2364134" cy="983478"/>
          </a:xfrm>
          <a:prstGeom prst="roundRect">
            <a:avLst>
              <a:gd name="adj" fmla="val 4458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077" name="Picture 5" descr="C:\Users\pc1\Desktop\steemit-logo-blockchain-social-media-platform-696x364.pn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7770812" y="4917482"/>
            <a:ext cx="2287321" cy="1196529"/>
          </a:xfrm>
          <a:prstGeom prst="roundRect">
            <a:avLst>
              <a:gd name="adj" fmla="val 4458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882FF773-90C6-4679-BA64-926613CB753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18212" y="2280543"/>
            <a:ext cx="2467999" cy="1045962"/>
          </a:xfrm>
          <a:prstGeom prst="roundRect">
            <a:avLst>
              <a:gd name="adj" fmla="val 4458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07EF5101-3B29-430F-B67C-78E994BA5E1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990012" y="3226883"/>
            <a:ext cx="2688569" cy="914479"/>
          </a:xfrm>
          <a:prstGeom prst="roundRect">
            <a:avLst>
              <a:gd name="adj" fmla="val 4458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48411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446088" indent="-446088">
              <a:lnSpc>
                <a:spcPct val="110000"/>
              </a:lnSpc>
              <a:buFontTx/>
              <a:buAutoNum type="arabicPeriod"/>
            </a:pPr>
            <a:r>
              <a:rPr lang="en-US" dirty="0"/>
              <a:t>The Meaning of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Decentralization</a:t>
            </a:r>
          </a:p>
          <a:p>
            <a:pPr marL="446088" indent="-446088">
              <a:lnSpc>
                <a:spcPct val="110000"/>
              </a:lnSpc>
              <a:buFontTx/>
              <a:buAutoNum type="arabicPeriod"/>
            </a:pPr>
            <a:r>
              <a:rPr lang="en-US" dirty="0"/>
              <a:t>What is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Consensus Algorithm</a:t>
            </a:r>
            <a:r>
              <a:rPr lang="en-US" dirty="0"/>
              <a:t>?</a:t>
            </a:r>
          </a:p>
          <a:p>
            <a:pPr marL="446088" indent="-446088">
              <a:lnSpc>
                <a:spcPct val="110000"/>
              </a:lnSpc>
              <a:buFontTx/>
              <a:buAutoNum type="arabicPeriod"/>
            </a:pPr>
            <a:r>
              <a:rPr lang="en-US" dirty="0"/>
              <a:t>Proof of Work (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PoW</a:t>
            </a:r>
            <a:r>
              <a:rPr lang="en-US" dirty="0"/>
              <a:t>)</a:t>
            </a:r>
          </a:p>
          <a:p>
            <a:pPr marL="446088" indent="-446088">
              <a:lnSpc>
                <a:spcPct val="110000"/>
              </a:lnSpc>
              <a:buFontTx/>
              <a:buAutoNum type="arabicPeriod"/>
            </a:pPr>
            <a:r>
              <a:rPr lang="en-US" dirty="0"/>
              <a:t>Proof of Stake (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PoS</a:t>
            </a:r>
            <a:r>
              <a:rPr lang="en-US" dirty="0"/>
              <a:t>)</a:t>
            </a:r>
          </a:p>
          <a:p>
            <a:pPr marL="446088" indent="-446088">
              <a:lnSpc>
                <a:spcPct val="110000"/>
              </a:lnSpc>
              <a:buFontTx/>
              <a:buAutoNum type="arabicPeriod"/>
            </a:pPr>
            <a:r>
              <a:rPr lang="en-US" dirty="0"/>
              <a:t>Proof of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…</a:t>
            </a:r>
            <a:r>
              <a:rPr lang="en-US" dirty="0"/>
              <a:t> (whatever)</a:t>
            </a:r>
          </a:p>
          <a:p>
            <a:pPr marL="446088" indent="-446088">
              <a:lnSpc>
                <a:spcPct val="110000"/>
              </a:lnSpc>
              <a:buFontTx/>
              <a:buAutoNum type="arabicPeriod"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Cryptocurrencies </a:t>
            </a:r>
            <a:r>
              <a:rPr lang="en-US" dirty="0"/>
              <a:t>and Consensus</a:t>
            </a:r>
          </a:p>
          <a:p>
            <a:pPr marL="446088" indent="-446088">
              <a:lnSpc>
                <a:spcPct val="110000"/>
              </a:lnSpc>
              <a:buFontTx/>
              <a:buAutoNum type="arabicPeriod"/>
            </a:pPr>
            <a:r>
              <a:rPr lang="en-US" dirty="0"/>
              <a:t>Network Forks: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Hard Forks </a:t>
            </a:r>
            <a:r>
              <a:rPr lang="en-US" dirty="0"/>
              <a:t>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Soft Fork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030" name="Picture 6" descr="Свързано изображение">
            <a:extLst>
              <a:ext uri="{FF2B5EF4-FFF2-40B4-BE49-F238E27FC236}">
                <a16:creationId xmlns="" xmlns:a16="http://schemas.microsoft.com/office/drawing/2014/main" id="{6AD010FD-6D1D-4F56-A922-87605770BB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5012" y="381000"/>
            <a:ext cx="5429250" cy="596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Graphic 14" descr="Books">
            <a:extLst>
              <a:ext uri="{FF2B5EF4-FFF2-40B4-BE49-F238E27FC236}">
                <a16:creationId xmlns="" xmlns:a16="http://schemas.microsoft.com/office/drawing/2014/main" id="{AC01EFEF-18A5-4B5D-A254-62D12FCDF6A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02962" y="4686171"/>
            <a:ext cx="1790829" cy="17908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702FBD57-5025-49F8-8DC3-0BDEBA59FEC0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008812" y="2456329"/>
            <a:ext cx="2137828" cy="211693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248FC8B8-54A9-4ECD-AD0C-3947B75A2C0C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904412" y="2698049"/>
            <a:ext cx="1828800" cy="15656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8DD861D5-C443-49C6-BB8B-877615FB0F4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50366" y="1392115"/>
            <a:ext cx="1896020" cy="1359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1EA7D94F-B14B-4804-8D39-A4B702A488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474EC1D2-54D5-4F3F-8768-EB6920D0E4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413" y="1151121"/>
            <a:ext cx="11804821" cy="5570355"/>
          </a:xfrm>
        </p:spPr>
        <p:txBody>
          <a:bodyPr>
            <a:normAutofit/>
          </a:bodyPr>
          <a:lstStyle/>
          <a:p>
            <a:r>
              <a:rPr lang="en-US" dirty="0"/>
              <a:t>In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Leased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PoS</a:t>
            </a:r>
            <a:r>
              <a:rPr lang="en-US" dirty="0"/>
              <a:t> users can choose:</a:t>
            </a:r>
          </a:p>
          <a:p>
            <a:pPr lvl="1"/>
            <a:r>
              <a:rPr lang="en-US" dirty="0"/>
              <a:t>To be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full node</a:t>
            </a:r>
            <a:r>
              <a:rPr lang="en-US" dirty="0"/>
              <a:t> or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lease</a:t>
            </a:r>
            <a:r>
              <a:rPr lang="en-US" dirty="0"/>
              <a:t> their stake</a:t>
            </a:r>
          </a:p>
          <a:p>
            <a:pPr>
              <a:spcBef>
                <a:spcPts val="1200"/>
              </a:spcBef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Full nodes</a:t>
            </a:r>
            <a:r>
              <a:rPr lang="en-US" dirty="0"/>
              <a:t> maintain the network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en-US" dirty="0"/>
              <a:t>Process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transactions </a:t>
            </a:r>
            <a:r>
              <a:rPr lang="en-US" dirty="0"/>
              <a:t>and generate new blocks</a:t>
            </a:r>
          </a:p>
          <a:p>
            <a:pPr lvl="1"/>
            <a:r>
              <a:rPr lang="en-US" noProof="1"/>
              <a:t>PoS</a:t>
            </a:r>
            <a:r>
              <a:rPr lang="en-US" dirty="0"/>
              <a:t> based on: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own stake </a:t>
            </a:r>
            <a:r>
              <a:rPr lang="en-US" dirty="0"/>
              <a:t>+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leased stake</a:t>
            </a:r>
          </a:p>
          <a:p>
            <a:pPr lvl="1"/>
            <a:r>
              <a:rPr lang="en-US" dirty="0"/>
              <a:t>Serve as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mining pools </a:t>
            </a:r>
            <a:r>
              <a:rPr lang="en-US" dirty="0"/>
              <a:t>(collect fees and distribute the profits)</a:t>
            </a:r>
          </a:p>
          <a:p>
            <a:pPr>
              <a:spcBef>
                <a:spcPts val="1200"/>
              </a:spcBef>
            </a:pPr>
            <a:r>
              <a:rPr lang="en-US" dirty="0"/>
              <a:t>Most users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lease their stake</a:t>
            </a:r>
            <a:r>
              <a:rPr lang="en-US" dirty="0"/>
              <a:t> to full nodes</a:t>
            </a:r>
          </a:p>
          <a:p>
            <a:pPr lvl="1"/>
            <a:r>
              <a:rPr lang="en-US" dirty="0"/>
              <a:t>Take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portion</a:t>
            </a:r>
            <a:r>
              <a:rPr lang="en-US" dirty="0"/>
              <a:t> from the full node's profits, just like in pool mining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="" xmlns:a16="http://schemas.microsoft.com/office/drawing/2014/main" id="{CEAA07E4-BB74-45B6-AE80-39A396D2E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Leased Proof of Stake (LPoS)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="" xmlns:a16="http://schemas.microsoft.com/office/drawing/2014/main" id="{965A1E09-3BB2-459A-9CA2-48B974A3C970}"/>
              </a:ext>
            </a:extLst>
          </p:cNvPr>
          <p:cNvGrpSpPr/>
          <p:nvPr/>
        </p:nvGrpSpPr>
        <p:grpSpPr>
          <a:xfrm>
            <a:off x="8769149" y="1295400"/>
            <a:ext cx="2887863" cy="2699521"/>
            <a:chOff x="7694788" y="1371600"/>
            <a:chExt cx="3494314" cy="3266420"/>
          </a:xfrm>
        </p:grpSpPr>
        <p:pic>
          <p:nvPicPr>
            <p:cNvPr id="4098" name="Picture 2" descr="C:\Users\pc1\Desktop\watermark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7694788" y="1371600"/>
              <a:ext cx="3494314" cy="2514600"/>
            </a:xfrm>
            <a:prstGeom prst="rect">
              <a:avLst/>
            </a:prstGeom>
            <a:noFill/>
          </p:spPr>
        </p:pic>
        <p:sp>
          <p:nvSpPr>
            <p:cNvPr id="6" name="Текстово поле 5"/>
            <p:cNvSpPr txBox="1"/>
            <p:nvPr/>
          </p:nvSpPr>
          <p:spPr>
            <a:xfrm>
              <a:off x="7710127" y="4114800"/>
              <a:ext cx="346363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hlinkClick r:id="rId3"/>
                </a:rPr>
                <a:t>wavesplatform.com</a:t>
              </a:r>
              <a:r>
                <a:rPr lang="en-US" dirty="0"/>
                <a:t> </a:t>
              </a:r>
              <a:endParaRPr lang="bg-BG" dirty="0"/>
            </a:p>
          </p:txBody>
        </p:sp>
      </p:grpSp>
    </p:spTree>
    <p:extLst>
      <p:ext uri="{BB962C8B-B14F-4D97-AF65-F5344CB8AC3E}">
        <p14:creationId xmlns:p14="http://schemas.microsoft.com/office/powerpoint/2010/main" val="448411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1EA7D94F-B14B-4804-8D39-A4B702A488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474EC1D2-54D5-4F3F-8768-EB6920D0E4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413" y="1151121"/>
            <a:ext cx="11314199" cy="5570355"/>
          </a:xfrm>
        </p:spPr>
        <p:txBody>
          <a:bodyPr>
            <a:normAutofit lnSpcReduction="10000"/>
          </a:bodyPr>
          <a:lstStyle/>
          <a:p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PoB</a:t>
            </a:r>
            <a:r>
              <a:rPr lang="en-US" dirty="0"/>
              <a:t> is similar to </a:t>
            </a:r>
            <a:r>
              <a:rPr lang="en-US" noProof="1"/>
              <a:t>PoS</a:t>
            </a:r>
            <a:r>
              <a:rPr lang="en-US" dirty="0"/>
              <a:t>, where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stakes</a:t>
            </a:r>
            <a:r>
              <a:rPr lang="en-US" dirty="0"/>
              <a:t> are based on burned coins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spcBef>
                <a:spcPts val="1200"/>
              </a:spcBef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Burning coins </a:t>
            </a:r>
            <a:r>
              <a:rPr lang="en-US" dirty="0"/>
              <a:t>gives the privilege to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mine</a:t>
            </a:r>
            <a:r>
              <a:rPr lang="en-US" dirty="0"/>
              <a:t> 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Burn</a:t>
            </a:r>
            <a:r>
              <a:rPr lang="en-US" dirty="0"/>
              <a:t> coins by sending them to a burning</a:t>
            </a:r>
            <a:br>
              <a:rPr lang="en-US" dirty="0"/>
            </a:br>
            <a:r>
              <a:rPr lang="en-US" dirty="0"/>
              <a:t>address (where they are irretrievable)</a:t>
            </a:r>
          </a:p>
          <a:p>
            <a:pPr lvl="1"/>
            <a:r>
              <a:rPr lang="en-US" dirty="0"/>
              <a:t>More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coins</a:t>
            </a:r>
            <a:r>
              <a:rPr lang="en-US" dirty="0"/>
              <a:t> you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burn</a:t>
            </a:r>
            <a:r>
              <a:rPr lang="en-US" dirty="0"/>
              <a:t> = better chance</a:t>
            </a:r>
            <a:br>
              <a:rPr lang="en-US" dirty="0"/>
            </a:br>
            <a:r>
              <a:rPr lang="en-US" dirty="0"/>
              <a:t>to be selected to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mine</a:t>
            </a:r>
            <a:r>
              <a:rPr lang="en-US" dirty="0"/>
              <a:t>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next block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Random</a:t>
            </a:r>
            <a:r>
              <a:rPr lang="en-US" dirty="0"/>
              <a:t> selection process (weighted)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spcBef>
                <a:spcPts val="1200"/>
              </a:spcBef>
            </a:pPr>
            <a:r>
              <a:rPr lang="en-US" dirty="0"/>
              <a:t>Like traditional mining </a:t>
            </a:r>
            <a:r>
              <a:rPr lang="en-US" dirty="0">
                <a:sym typeface="Wingdings" panose="05000000000000000000" pitchFamily="2" charset="2"/>
              </a:rPr>
              <a:t> invest money to get mining power</a:t>
            </a:r>
          </a:p>
          <a:p>
            <a:pPr lvl="1"/>
            <a:r>
              <a:rPr lang="en-US" noProof="1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PoW</a:t>
            </a:r>
            <a:r>
              <a:rPr lang="en-US" dirty="0">
                <a:sym typeface="Wingdings" panose="05000000000000000000" pitchFamily="2" charset="2"/>
              </a:rPr>
              <a:t>  invest in hardware;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PoB</a:t>
            </a:r>
            <a:r>
              <a:rPr lang="en-US" dirty="0">
                <a:sym typeface="Wingdings" panose="05000000000000000000" pitchFamily="2" charset="2"/>
              </a:rPr>
              <a:t>  invest in burning coins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="" xmlns:a16="http://schemas.microsoft.com/office/drawing/2014/main" id="{CEAA07E4-BB74-45B6-AE80-39A396D2E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Proof of Burn (PoB)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="" xmlns:a16="http://schemas.microsoft.com/office/drawing/2014/main" id="{9FE4A23E-B6BD-41C1-8629-6746453799A7}"/>
              </a:ext>
            </a:extLst>
          </p:cNvPr>
          <p:cNvGrpSpPr/>
          <p:nvPr/>
        </p:nvGrpSpPr>
        <p:grpSpPr>
          <a:xfrm>
            <a:off x="8380412" y="2026228"/>
            <a:ext cx="2895600" cy="3118428"/>
            <a:chOff x="8397569" y="1900592"/>
            <a:chExt cx="2895600" cy="3118428"/>
          </a:xfrm>
        </p:grpSpPr>
        <p:pic>
          <p:nvPicPr>
            <p:cNvPr id="8194" name="Picture 2" descr="C:\Users\pc1\Desktop\slm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8648840" y="1900592"/>
              <a:ext cx="2393058" cy="2442808"/>
            </a:xfrm>
            <a:prstGeom prst="ellipse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6" name="Текстово поле 5"/>
            <p:cNvSpPr txBox="1"/>
            <p:nvPr/>
          </p:nvSpPr>
          <p:spPr>
            <a:xfrm>
              <a:off x="8397569" y="4495800"/>
              <a:ext cx="28956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hlinkClick r:id="rId3"/>
                </a:rPr>
                <a:t>http://slimco.in</a:t>
              </a:r>
              <a:r>
                <a:rPr lang="en-US" sz="2800" dirty="0"/>
                <a:t> </a:t>
              </a:r>
              <a:endParaRPr lang="bg-BG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448411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2317829C-169D-4D9C-8F4A-D08EAEDB0B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010EF6FC-E898-47CB-B535-8CD53B9AAD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413" y="1208691"/>
            <a:ext cx="6742199" cy="5455216"/>
          </a:xfrm>
        </p:spPr>
        <p:txBody>
          <a:bodyPr/>
          <a:lstStyle/>
          <a:p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PoI</a:t>
            </a:r>
            <a:r>
              <a:rPr lang="en-US" dirty="0"/>
              <a:t> is similar to </a:t>
            </a:r>
            <a:r>
              <a:rPr lang="en-US" noProof="1"/>
              <a:t>PoS</a:t>
            </a:r>
            <a:r>
              <a:rPr lang="en-US" dirty="0"/>
              <a:t>, where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stakes</a:t>
            </a:r>
            <a:r>
              <a:rPr lang="en-US" dirty="0"/>
              <a:t> are based on coins + activity</a:t>
            </a:r>
          </a:p>
          <a:p>
            <a:pPr>
              <a:spcBef>
                <a:spcPts val="1200"/>
              </a:spcBef>
            </a:pPr>
            <a:r>
              <a:rPr lang="en-US" dirty="0"/>
              <a:t>The mining power calculated by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importance in the network</a:t>
            </a:r>
          </a:p>
          <a:p>
            <a:pPr lvl="1"/>
            <a:r>
              <a:rPr lang="en-US" dirty="0"/>
              <a:t>More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coins</a:t>
            </a:r>
            <a:r>
              <a:rPr lang="en-US" dirty="0"/>
              <a:t> hold for long time </a:t>
            </a:r>
            <a:r>
              <a:rPr lang="en-US" dirty="0">
                <a:sym typeface="Wingdings" panose="05000000000000000000" pitchFamily="2" charset="2"/>
              </a:rPr>
              <a:t> bigger importance (like a stake)</a:t>
            </a:r>
            <a:endParaRPr lang="en-US" dirty="0"/>
          </a:p>
          <a:p>
            <a:pPr lvl="1"/>
            <a:r>
              <a:rPr lang="en-US" dirty="0"/>
              <a:t>More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transactions</a:t>
            </a:r>
            <a:r>
              <a:rPr lang="en-US" dirty="0"/>
              <a:t> / activities </a:t>
            </a:r>
            <a:r>
              <a:rPr lang="en-US" dirty="0">
                <a:sym typeface="Wingdings" panose="05000000000000000000" pitchFamily="2" charset="2"/>
              </a:rPr>
              <a:t> bigger importance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="" xmlns:a16="http://schemas.microsoft.com/office/drawing/2014/main" id="{9C152724-4133-4D91-AB98-86648037C9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Proof of Importance (</a:t>
            </a:r>
            <a:r>
              <a:rPr lang="en-US" noProof="1"/>
              <a:t>PoI</a:t>
            </a:r>
            <a:r>
              <a:rPr lang="en-US" dirty="0"/>
              <a:t>)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="" xmlns:a16="http://schemas.microsoft.com/office/drawing/2014/main" id="{958EC092-FE40-4F78-8011-28EF7FE67187}"/>
              </a:ext>
            </a:extLst>
          </p:cNvPr>
          <p:cNvGrpSpPr/>
          <p:nvPr/>
        </p:nvGrpSpPr>
        <p:grpSpPr>
          <a:xfrm>
            <a:off x="7923212" y="1593891"/>
            <a:ext cx="2895600" cy="4197309"/>
            <a:chOff x="8532812" y="1746291"/>
            <a:chExt cx="2895600" cy="4197309"/>
          </a:xfrm>
        </p:grpSpPr>
        <p:sp>
          <p:nvSpPr>
            <p:cNvPr id="7" name="Текстово поле 5">
              <a:extLst>
                <a:ext uri="{FF2B5EF4-FFF2-40B4-BE49-F238E27FC236}">
                  <a16:creationId xmlns="" xmlns:a16="http://schemas.microsoft.com/office/drawing/2014/main" id="{34FC752B-4E30-4C30-8FA2-398CA508958E}"/>
                </a:ext>
              </a:extLst>
            </p:cNvPr>
            <p:cNvSpPr txBox="1"/>
            <p:nvPr/>
          </p:nvSpPr>
          <p:spPr>
            <a:xfrm>
              <a:off x="8532812" y="5310504"/>
              <a:ext cx="2895600" cy="6330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hlinkClick r:id="rId2"/>
                </a:rPr>
                <a:t>http://nem.io</a:t>
              </a:r>
              <a:endParaRPr lang="bg-BG" sz="2800" dirty="0"/>
            </a:p>
          </p:txBody>
        </p:sp>
        <p:pic>
          <p:nvPicPr>
            <p:cNvPr id="8" name="Picture 7">
              <a:extLst>
                <a:ext uri="{FF2B5EF4-FFF2-40B4-BE49-F238E27FC236}">
                  <a16:creationId xmlns="" xmlns:a16="http://schemas.microsoft.com/office/drawing/2014/main" id="{B346395F-7427-4A40-BB42-F3CE269690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714128" y="1746291"/>
              <a:ext cx="2532968" cy="3435309"/>
            </a:xfrm>
            <a:prstGeom prst="roundRect">
              <a:avLst>
                <a:gd name="adj" fmla="val 1298"/>
              </a:avLst>
            </a:prstGeom>
          </p:spPr>
        </p:pic>
      </p:grpSp>
    </p:spTree>
    <p:extLst>
      <p:ext uri="{BB962C8B-B14F-4D97-AF65-F5344CB8AC3E}">
        <p14:creationId xmlns:p14="http://schemas.microsoft.com/office/powerpoint/2010/main" val="234304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D1D2A436-C389-4452-BB23-8D53ABB2BC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1E1E208D-D63E-4F5E-9C72-35D521608A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1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PBFT</a:t>
            </a:r>
            <a:r>
              <a:rPr lang="en-US" dirty="0"/>
              <a:t> as blockchain consensus algorithm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Nodes collecting transactions, select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leader</a:t>
            </a:r>
            <a:r>
              <a:rPr lang="en-US" dirty="0"/>
              <a:t> for the next block</a:t>
            </a:r>
          </a:p>
          <a:p>
            <a:pPr lvl="2">
              <a:lnSpc>
                <a:spcPct val="110000"/>
              </a:lnSpc>
            </a:pPr>
            <a:r>
              <a:rPr lang="en-US" dirty="0"/>
              <a:t>Can be random (deterministic) or random based on a stake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The leader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orders the transactions</a:t>
            </a:r>
            <a:r>
              <a:rPr lang="en-US" dirty="0"/>
              <a:t> + broadcasts the ordered list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Each node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validates</a:t>
            </a:r>
            <a:r>
              <a:rPr lang="en-US" dirty="0"/>
              <a:t> / executes the transactions </a:t>
            </a:r>
            <a:r>
              <a:rPr lang="en-US" dirty="0">
                <a:sym typeface="Wingdings" panose="05000000000000000000" pitchFamily="2" charset="2"/>
              </a:rPr>
              <a:t>+</a:t>
            </a:r>
            <a:r>
              <a:rPr lang="en-US" dirty="0"/>
              <a:t> broadcasts the calculated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hash</a:t>
            </a:r>
            <a:r>
              <a:rPr lang="en-US" dirty="0"/>
              <a:t> of the new block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When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2/3 </a:t>
            </a:r>
            <a:r>
              <a:rPr lang="en-US" dirty="0"/>
              <a:t>of the nodes have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same hash</a:t>
            </a:r>
          </a:p>
          <a:p>
            <a:pPr lvl="2">
              <a:lnSpc>
                <a:spcPct val="110000"/>
              </a:lnSpc>
            </a:pPr>
            <a:r>
              <a:rPr lang="en-US" dirty="0"/>
              <a:t>T</a:t>
            </a:r>
            <a:r>
              <a:rPr lang="en-US" dirty="0">
                <a:sym typeface="Wingdings" panose="05000000000000000000" pitchFamily="2" charset="2"/>
              </a:rPr>
              <a:t>he new block is published (mined)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sym typeface="Wingdings" panose="05000000000000000000" pitchFamily="2" charset="2"/>
              </a:rPr>
              <a:t>Transactions are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very fast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="" xmlns:a16="http://schemas.microsoft.com/office/drawing/2014/main" id="{79083C00-10B1-4755-B24F-0C198078B6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US" dirty="0"/>
              <a:t>PBFT (Practical Byzantine Fault Tolerance)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15AC6CE4-58C5-4C75-831E-196C4B2C80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0067" y="4537312"/>
            <a:ext cx="2424545" cy="1893038"/>
          </a:xfrm>
          <a:prstGeom prst="roundRect">
            <a:avLst>
              <a:gd name="adj" fmla="val 3381"/>
            </a:avLst>
          </a:prstGeom>
        </p:spPr>
      </p:pic>
    </p:spTree>
    <p:extLst>
      <p:ext uri="{BB962C8B-B14F-4D97-AF65-F5344CB8AC3E}">
        <p14:creationId xmlns:p14="http://schemas.microsoft.com/office/powerpoint/2010/main" val="2628856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C4C3059E-DB10-4C5D-8B51-2813E1D648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045CBEC3-A9C5-4273-B2E3-2ABCFE12E6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20000"/>
              </a:lnSpc>
            </a:pPr>
            <a:r>
              <a:rPr lang="en-US" noProof="1"/>
              <a:t>Hyperledger</a:t>
            </a:r>
            <a:r>
              <a:rPr lang="bg-BG" dirty="0"/>
              <a:t> </a:t>
            </a:r>
            <a:r>
              <a:rPr lang="en-US" dirty="0"/>
              <a:t>Fabric</a:t>
            </a:r>
          </a:p>
          <a:p>
            <a:pPr lvl="1">
              <a:lnSpc>
                <a:spcPct val="120000"/>
              </a:lnSpc>
            </a:pPr>
            <a:r>
              <a:rPr lang="en-US" dirty="0">
                <a:hlinkClick r:id="rId2"/>
              </a:rPr>
              <a:t>https://hyperledger.org/projects/fabric</a:t>
            </a:r>
            <a:r>
              <a:rPr lang="en-US" dirty="0"/>
              <a:t> </a:t>
            </a:r>
          </a:p>
          <a:p>
            <a:pPr>
              <a:lnSpc>
                <a:spcPct val="120000"/>
              </a:lnSpc>
            </a:pPr>
            <a:r>
              <a:rPr lang="en-US" dirty="0"/>
              <a:t>NEO </a:t>
            </a:r>
            <a:r>
              <a:rPr lang="bg-BG" dirty="0"/>
              <a:t>– </a:t>
            </a:r>
            <a:r>
              <a:rPr lang="en-US" dirty="0">
                <a:hlinkClick r:id="rId3"/>
              </a:rPr>
              <a:t>neo.org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/>
              <a:t>Delegated Byzantine Fault Tolerance (</a:t>
            </a:r>
            <a:r>
              <a:rPr lang="en-US" noProof="1"/>
              <a:t>dBFT</a:t>
            </a:r>
            <a:r>
              <a:rPr lang="en-US" dirty="0"/>
              <a:t>)</a:t>
            </a:r>
          </a:p>
          <a:p>
            <a:pPr>
              <a:lnSpc>
                <a:spcPct val="120000"/>
              </a:lnSpc>
            </a:pPr>
            <a:r>
              <a:rPr lang="en-US" dirty="0"/>
              <a:t>Ripple (XRP) – </a:t>
            </a:r>
            <a:r>
              <a:rPr lang="en-US" noProof="1">
                <a:hlinkClick r:id="rId4"/>
              </a:rPr>
              <a:t>ripple.com/xrp</a:t>
            </a:r>
            <a:endParaRPr lang="en-US" noProof="1"/>
          </a:p>
          <a:p>
            <a:pPr lvl="1">
              <a:lnSpc>
                <a:spcPct val="120000"/>
              </a:lnSpc>
            </a:pPr>
            <a:r>
              <a:rPr lang="en-US" dirty="0"/>
              <a:t>Ripple Consensus Algorithm</a:t>
            </a:r>
          </a:p>
          <a:p>
            <a:pPr>
              <a:lnSpc>
                <a:spcPct val="120000"/>
              </a:lnSpc>
            </a:pPr>
            <a:r>
              <a:rPr lang="en-US" dirty="0"/>
              <a:t>Stellar – </a:t>
            </a:r>
            <a:r>
              <a:rPr lang="en-US" dirty="0">
                <a:hlinkClick r:id="rId5"/>
              </a:rPr>
              <a:t>stellar.org</a:t>
            </a:r>
            <a:endParaRPr lang="en-US" dirty="0"/>
          </a:p>
          <a:p>
            <a:pPr lvl="1"/>
            <a:r>
              <a:rPr lang="en-US" dirty="0"/>
              <a:t>Federated Byzantine Agreement (FBA)</a:t>
            </a:r>
          </a:p>
        </p:txBody>
      </p:sp>
      <p:sp>
        <p:nvSpPr>
          <p:cNvPr id="4" name="Title 3">
            <a:extLst>
              <a:ext uri="{FF2B5EF4-FFF2-40B4-BE49-F238E27FC236}">
                <a16:creationId xmlns="" xmlns:a16="http://schemas.microsoft.com/office/drawing/2014/main" id="{D04AF863-FC83-4EF9-BD79-77DFD59F8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PBFT Variations and Cryptocurrencies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DFD83BAB-AAA4-4C86-AC6A-9C863A8AFB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41370" y="1405761"/>
            <a:ext cx="3886197" cy="914400"/>
          </a:xfrm>
          <a:prstGeom prst="roundRect">
            <a:avLst>
              <a:gd name="adj" fmla="val 2874"/>
            </a:avLst>
          </a:prstGeom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8B660D52-1563-4E29-9E68-7174F832FB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42412" y="2704008"/>
            <a:ext cx="2485155" cy="1116664"/>
          </a:xfrm>
          <a:prstGeom prst="roundRect">
            <a:avLst>
              <a:gd name="adj" fmla="val 2874"/>
            </a:avLst>
          </a:prstGeom>
        </p:spPr>
      </p:pic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19319152-0F57-4266-9DF0-78D4BEB89BD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42412" y="4141951"/>
            <a:ext cx="2507215" cy="960425"/>
          </a:xfrm>
          <a:prstGeom prst="roundRect">
            <a:avLst>
              <a:gd name="adj" fmla="val 2874"/>
            </a:avLst>
          </a:prstGeom>
        </p:spPr>
      </p:pic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586F1AAA-39E7-4E7D-8ED8-0D3DC17F9B3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61412" y="5472775"/>
            <a:ext cx="2888215" cy="939982"/>
          </a:xfrm>
          <a:prstGeom prst="roundRect">
            <a:avLst>
              <a:gd name="adj" fmla="val 2874"/>
            </a:avLst>
          </a:prstGeom>
        </p:spPr>
      </p:pic>
    </p:spTree>
    <p:extLst>
      <p:ext uri="{BB962C8B-B14F-4D97-AF65-F5344CB8AC3E}">
        <p14:creationId xmlns:p14="http://schemas.microsoft.com/office/powerpoint/2010/main" val="1401217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1EA7D94F-B14B-4804-8D39-A4B702A488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474EC1D2-54D5-4F3F-8768-EB6920D0E4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413" y="1151121"/>
            <a:ext cx="11618999" cy="562255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Proof-of-Authority</a:t>
            </a:r>
            <a:r>
              <a:rPr lang="en-US" dirty="0"/>
              <a:t> (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PoA</a:t>
            </a:r>
            <a:r>
              <a:rPr lang="en-US" dirty="0"/>
              <a:t>) assigns a set of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trusted nodes</a:t>
            </a:r>
            <a:r>
              <a:rPr lang="en-US" dirty="0"/>
              <a:t> (authorities) to process transactions and build new blocks</a:t>
            </a:r>
          </a:p>
          <a:p>
            <a:pPr lvl="1"/>
            <a:r>
              <a:rPr lang="en-US" dirty="0"/>
              <a:t>News blocks need to be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signed by the majority </a:t>
            </a:r>
            <a:r>
              <a:rPr lang="en-US" dirty="0"/>
              <a:t>of authorities</a:t>
            </a:r>
          </a:p>
          <a:p>
            <a:pPr lvl="1"/>
            <a:r>
              <a:rPr lang="en-US" dirty="0"/>
              <a:t>Works very well in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private blockchains</a:t>
            </a:r>
            <a:r>
              <a:rPr lang="en-US" dirty="0"/>
              <a:t> (cross validation)</a:t>
            </a:r>
          </a:p>
          <a:p>
            <a:pPr lvl="1"/>
            <a:r>
              <a:rPr lang="en-US" dirty="0"/>
              <a:t>Great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performance</a:t>
            </a:r>
            <a:r>
              <a:rPr lang="en-US" dirty="0"/>
              <a:t>, fast transactions, high throughput</a:t>
            </a:r>
          </a:p>
          <a:p>
            <a:pPr>
              <a:spcBef>
                <a:spcPts val="1200"/>
              </a:spcBef>
            </a:pPr>
            <a:r>
              <a:rPr lang="en-US" dirty="0"/>
              <a:t>Examples:</a:t>
            </a:r>
          </a:p>
          <a:p>
            <a:pPr lvl="1"/>
            <a:r>
              <a:rPr lang="en-US" dirty="0"/>
              <a:t>POA Network – </a:t>
            </a:r>
            <a:r>
              <a:rPr lang="en-US" dirty="0">
                <a:hlinkClick r:id="rId2"/>
              </a:rPr>
              <a:t>https://poa.network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Ethereum </a:t>
            </a:r>
            <a:r>
              <a:rPr lang="en-US" noProof="1"/>
              <a:t>Rinkeby Testnet </a:t>
            </a:r>
            <a:r>
              <a:rPr lang="en-US" dirty="0"/>
              <a:t>– </a:t>
            </a:r>
            <a:r>
              <a:rPr lang="en-US" dirty="0">
                <a:hlinkClick r:id="rId3"/>
              </a:rPr>
              <a:t>https://www.rinkeby.io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="" xmlns:a16="http://schemas.microsoft.com/office/drawing/2014/main" id="{CEAA07E4-BB74-45B6-AE80-39A396D2E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Proof of Authority (</a:t>
            </a:r>
            <a:r>
              <a:rPr lang="en-US" noProof="1"/>
              <a:t>PoA</a:t>
            </a:r>
            <a:r>
              <a:rPr lang="en-US" dirty="0"/>
              <a:t>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B6476269-34BD-4672-8FE7-CF31534028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012" y="4896328"/>
            <a:ext cx="3962691" cy="810551"/>
          </a:xfrm>
          <a:prstGeom prst="roundRect">
            <a:avLst>
              <a:gd name="adj" fmla="val 2874"/>
            </a:avLst>
          </a:prstGeom>
        </p:spPr>
      </p:pic>
    </p:spTree>
    <p:extLst>
      <p:ext uri="{BB962C8B-B14F-4D97-AF65-F5344CB8AC3E}">
        <p14:creationId xmlns:p14="http://schemas.microsoft.com/office/powerpoint/2010/main" val="640007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1EA7D94F-B14B-4804-8D39-A4B702A488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474EC1D2-54D5-4F3F-8768-EB6920D0E4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PoET</a:t>
            </a:r>
            <a:r>
              <a:rPr lang="en-US" dirty="0"/>
              <a:t> relies on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trusted execution environment (TEE)</a:t>
            </a:r>
          </a:p>
          <a:p>
            <a:pPr lvl="1"/>
            <a:r>
              <a:rPr lang="en-US" dirty="0"/>
              <a:t>Supported by modern CPUs from Intel, AMD and ARM</a:t>
            </a:r>
          </a:p>
          <a:p>
            <a:pPr lvl="1"/>
            <a:r>
              <a:rPr lang="en-US" dirty="0"/>
              <a:t>No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cryptographic puzzle </a:t>
            </a:r>
            <a:r>
              <a:rPr lang="en-US" dirty="0"/>
              <a:t>(like in </a:t>
            </a:r>
            <a:r>
              <a:rPr lang="en-US" noProof="1"/>
              <a:t>PoW</a:t>
            </a:r>
            <a:r>
              <a:rPr lang="en-US" dirty="0"/>
              <a:t> algorithms)</a:t>
            </a:r>
          </a:p>
          <a:p>
            <a:r>
              <a:rPr lang="en-US" noProof="1"/>
              <a:t>PoET</a:t>
            </a:r>
            <a:r>
              <a:rPr lang="en-US" dirty="0"/>
              <a:t> ensures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blocks</a:t>
            </a:r>
            <a:r>
              <a:rPr lang="en-US" dirty="0"/>
              <a:t> get produced in a random lottery fashion</a:t>
            </a:r>
          </a:p>
          <a:p>
            <a:pPr lvl="1"/>
            <a:r>
              <a:rPr lang="en-US" dirty="0"/>
              <a:t>Generates securely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next block </a:t>
            </a:r>
            <a:r>
              <a:rPr lang="en-US" dirty="0"/>
              <a:t>+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proof of the waiting time </a:t>
            </a:r>
            <a:r>
              <a:rPr lang="en-US" dirty="0"/>
              <a:t>inside the TEE</a:t>
            </a:r>
          </a:p>
          <a:p>
            <a:pPr lvl="1"/>
            <a:r>
              <a:rPr lang="en-US" dirty="0"/>
              <a:t>The proof of waiting time can be verified by all other nodes</a:t>
            </a:r>
          </a:p>
          <a:p>
            <a:r>
              <a:rPr lang="en-US" dirty="0"/>
              <a:t>Problem: a small subset of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compromised nodes </a:t>
            </a:r>
            <a:r>
              <a:rPr lang="en-US" dirty="0"/>
              <a:t>can compromise the entire system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="" xmlns:a16="http://schemas.microsoft.com/office/drawing/2014/main" id="{CEAA07E4-BB74-45B6-AE80-39A396D2E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Proof of Elapsed Time (PoET)</a:t>
            </a:r>
          </a:p>
        </p:txBody>
      </p:sp>
      <p:pic>
        <p:nvPicPr>
          <p:cNvPr id="9218" name="Picture 2" descr="Резултат с изображение за verified logo">
            <a:extLst>
              <a:ext uri="{FF2B5EF4-FFF2-40B4-BE49-F238E27FC236}">
                <a16:creationId xmlns="" xmlns:a16="http://schemas.microsoft.com/office/drawing/2014/main" id="{F1349B3E-2458-4ED3-A819-A505FF58A4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9212" y="1219200"/>
            <a:ext cx="1554306" cy="1554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8411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="" xmlns:a16="http://schemas.microsoft.com/office/drawing/2014/main" id="{FA0BDD1B-24F0-4AB4-A234-54342C8186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812" y="4267200"/>
            <a:ext cx="10363200" cy="820600"/>
          </a:xfrm>
        </p:spPr>
        <p:txBody>
          <a:bodyPr/>
          <a:lstStyle/>
          <a:p>
            <a:r>
              <a:rPr lang="en-US" dirty="0"/>
              <a:t>Non-Blockchain DLT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85D0598A-AED6-4F46-9AE1-79241F170B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2812" y="5145368"/>
            <a:ext cx="10363200" cy="1365365"/>
          </a:xfrm>
        </p:spPr>
        <p:txBody>
          <a:bodyPr/>
          <a:lstStyle/>
          <a:p>
            <a:r>
              <a:rPr lang="en-US" dirty="0"/>
              <a:t>Distributed Ledger Technologies</a:t>
            </a:r>
            <a:br>
              <a:rPr lang="en-US" dirty="0"/>
            </a:br>
            <a:r>
              <a:rPr lang="en-US" dirty="0"/>
              <a:t>(DLT) without a Blockchain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90C62A33-59CD-442A-BF8B-9F1D923504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834" y="1066800"/>
            <a:ext cx="3446178" cy="2865136"/>
          </a:xfrm>
          <a:prstGeom prst="rect">
            <a:avLst/>
          </a:prstGeom>
        </p:spPr>
      </p:pic>
      <p:pic>
        <p:nvPicPr>
          <p:cNvPr id="10" name="Picture 2" descr="Imgur">
            <a:extLst>
              <a:ext uri="{FF2B5EF4-FFF2-40B4-BE49-F238E27FC236}">
                <a16:creationId xmlns="" xmlns:a16="http://schemas.microsoft.com/office/drawing/2014/main" id="{E5B253C1-6D4F-4692-A94C-1C28BC4C47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1412" y="1166477"/>
            <a:ext cx="6155709" cy="2663359"/>
          </a:xfrm>
          <a:prstGeom prst="roundRect">
            <a:avLst>
              <a:gd name="adj" fmla="val 1277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56412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B6218858-4708-41C7-B3E4-73696A4BB9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B2C68450-A341-453B-BF7F-ED16C03962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Tangle ==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blockless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distributed ledger</a:t>
            </a:r>
          </a:p>
          <a:p>
            <a:pPr lvl="1"/>
            <a:r>
              <a:rPr lang="en-US" dirty="0"/>
              <a:t>Based on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DAG</a:t>
            </a:r>
            <a:r>
              <a:rPr lang="en-US" dirty="0"/>
              <a:t> (directed acyclic graph)</a:t>
            </a:r>
          </a:p>
          <a:p>
            <a:pPr lvl="1"/>
            <a:r>
              <a:rPr lang="en-US" dirty="0"/>
              <a:t>Used by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IOTA</a:t>
            </a:r>
            <a:r>
              <a:rPr lang="en-US" dirty="0"/>
              <a:t> – </a:t>
            </a:r>
            <a:r>
              <a:rPr lang="en-US" dirty="0">
                <a:hlinkClick r:id="rId2"/>
              </a:rPr>
              <a:t>iota.org</a:t>
            </a:r>
            <a:r>
              <a:rPr lang="en-US" dirty="0"/>
              <a:t> </a:t>
            </a:r>
          </a:p>
          <a:p>
            <a:r>
              <a:rPr lang="en-US" dirty="0"/>
              <a:t>Transactions with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zero fees</a:t>
            </a:r>
          </a:p>
          <a:p>
            <a:pPr lvl="1"/>
            <a:r>
              <a:rPr lang="en-US" dirty="0"/>
              <a:t>Validate 2 transactions to get your transaction validated for free</a:t>
            </a:r>
          </a:p>
          <a:p>
            <a:r>
              <a:rPr lang="en-US" dirty="0"/>
              <a:t>Store data from sensors and dataloggers securely and verified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Scalable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– more nodes add more processing power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Lightweight</a:t>
            </a:r>
            <a:r>
              <a:rPr lang="en-US" dirty="0">
                <a:sym typeface="Wingdings" panose="05000000000000000000" pitchFamily="2" charset="2"/>
              </a:rPr>
              <a:t> – validators don't need the entire blockchain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="" xmlns:a16="http://schemas.microsoft.com/office/drawing/2014/main" id="{8C27F9C7-9AC5-41A8-A60D-7622BB9C9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DAG / Tangle / IOTA</a:t>
            </a:r>
          </a:p>
        </p:txBody>
      </p:sp>
      <p:pic>
        <p:nvPicPr>
          <p:cNvPr id="19458" name="Picture 2" descr="Imgur">
            <a:extLst>
              <a:ext uri="{FF2B5EF4-FFF2-40B4-BE49-F238E27FC236}">
                <a16:creationId xmlns="" xmlns:a16="http://schemas.microsoft.com/office/drawing/2014/main" id="{F6356FD3-D0F3-4712-997C-A95FC0A3BD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2212" y="1371894"/>
            <a:ext cx="4114069" cy="1780013"/>
          </a:xfrm>
          <a:prstGeom prst="roundRect">
            <a:avLst>
              <a:gd name="adj" fmla="val 1277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4433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B6218858-4708-41C7-B3E4-73696A4BB9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B2C68450-A341-453B-BF7F-ED16C03962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Superior distributed ledger technology system</a:t>
            </a:r>
          </a:p>
          <a:p>
            <a:pPr lvl="1"/>
            <a:r>
              <a:rPr lang="en-US" dirty="0">
                <a:hlinkClick r:id="rId2"/>
              </a:rPr>
              <a:t>https://hashgraph.com</a:t>
            </a:r>
            <a:endParaRPr lang="en-US" dirty="0"/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Fast</a:t>
            </a:r>
            <a:r>
              <a:rPr lang="en-US" dirty="0"/>
              <a:t>: with a very high throughput</a:t>
            </a:r>
            <a:br>
              <a:rPr lang="en-US" dirty="0"/>
            </a:br>
            <a:r>
              <a:rPr lang="en-US" dirty="0"/>
              <a:t>and low consensus latency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Secure</a:t>
            </a:r>
            <a:r>
              <a:rPr lang="en-US" dirty="0"/>
              <a:t>: asynchronous byzantine</a:t>
            </a:r>
            <a:br>
              <a:rPr lang="en-US" dirty="0"/>
            </a:br>
            <a:r>
              <a:rPr lang="en-US" dirty="0"/>
              <a:t>fault tolerant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Fair</a:t>
            </a:r>
            <a:r>
              <a:rPr lang="en-US" dirty="0"/>
              <a:t>: fairness of access, ordering,</a:t>
            </a:r>
            <a:br>
              <a:rPr lang="en-US" dirty="0"/>
            </a:br>
            <a:r>
              <a:rPr lang="en-US" dirty="0"/>
              <a:t>and timestamps</a:t>
            </a:r>
          </a:p>
        </p:txBody>
      </p:sp>
      <p:sp>
        <p:nvSpPr>
          <p:cNvPr id="4" name="Title 3">
            <a:extLst>
              <a:ext uri="{FF2B5EF4-FFF2-40B4-BE49-F238E27FC236}">
                <a16:creationId xmlns="" xmlns:a16="http://schemas.microsoft.com/office/drawing/2014/main" id="{8C27F9C7-9AC5-41A8-A60D-7622BB9C9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HashGraph</a:t>
            </a:r>
          </a:p>
        </p:txBody>
      </p:sp>
      <p:pic>
        <p:nvPicPr>
          <p:cNvPr id="15362" name="Picture 2" descr="https://hashgraph.com/my_uploads/2017/10/hashgraph.gif">
            <a:extLst>
              <a:ext uri="{FF2B5EF4-FFF2-40B4-BE49-F238E27FC236}">
                <a16:creationId xmlns="" xmlns:a16="http://schemas.microsoft.com/office/drawing/2014/main" id="{4D6F11EA-B531-4F46-8F81-775B306F653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3992" y="2209252"/>
            <a:ext cx="4876800" cy="4051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12859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1684" y="5549717"/>
            <a:ext cx="10815551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/>
              <a:t>The Meaning of Decentralization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0250735D-85A0-4DDD-83D6-E70EAB2122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9373" y="1295400"/>
            <a:ext cx="7150078" cy="3815036"/>
          </a:xfrm>
          <a:prstGeom prst="roundRect">
            <a:avLst>
              <a:gd name="adj" fmla="val 824"/>
            </a:avLst>
          </a:prstGeom>
        </p:spPr>
      </p:pic>
    </p:spTree>
    <p:extLst>
      <p:ext uri="{BB962C8B-B14F-4D97-AF65-F5344CB8AC3E}">
        <p14:creationId xmlns:p14="http://schemas.microsoft.com/office/powerpoint/2010/main" val="8821944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1684" y="5029200"/>
            <a:ext cx="10815551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/>
              <a:t>Exercise: Explore Cryptocurrencies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681684" y="5784127"/>
            <a:ext cx="10815551" cy="692873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https://coinmarketcap.com</a:t>
            </a:r>
            <a:endParaRPr lang="en-US" dirty="0"/>
          </a:p>
        </p:txBody>
      </p:sp>
      <p:pic>
        <p:nvPicPr>
          <p:cNvPr id="5122" name="Picture 2" descr="C:\Users\pc1\Desktop\cap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656012" y="853940"/>
            <a:ext cx="4933648" cy="3794260"/>
          </a:xfrm>
          <a:prstGeom prst="roundRect">
            <a:avLst>
              <a:gd name="adj" fmla="val 605"/>
            </a:avLst>
          </a:prstGeom>
        </p:spPr>
      </p:pic>
    </p:spTree>
    <p:extLst>
      <p:ext uri="{BB962C8B-B14F-4D97-AF65-F5344CB8AC3E}">
        <p14:creationId xmlns:p14="http://schemas.microsoft.com/office/powerpoint/2010/main" val="8821944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1EA7D94F-B14B-4804-8D39-A4B702A488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474EC1D2-54D5-4F3F-8768-EB6920D0E4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Bitcoin</a:t>
            </a:r>
          </a:p>
          <a:p>
            <a:pPr lvl="1"/>
            <a:r>
              <a:rPr lang="en-US" dirty="0">
                <a:hlinkClick r:id="rId2"/>
              </a:rPr>
              <a:t>bitcoin.org</a:t>
            </a:r>
            <a:endParaRPr lang="en-US" dirty="0"/>
          </a:p>
          <a:p>
            <a:r>
              <a:rPr lang="en-US" dirty="0"/>
              <a:t>Consensus algorithm</a:t>
            </a:r>
          </a:p>
          <a:p>
            <a:pPr lvl="1"/>
            <a:r>
              <a:rPr lang="en-US" dirty="0"/>
              <a:t>Proof of work (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PoW</a:t>
            </a:r>
            <a:r>
              <a:rPr lang="en-US" dirty="0"/>
              <a:t>)</a:t>
            </a:r>
          </a:p>
          <a:p>
            <a:r>
              <a:rPr lang="en-US" dirty="0"/>
              <a:t>Hash function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SHA256</a:t>
            </a:r>
          </a:p>
          <a:p>
            <a:r>
              <a:rPr lang="en-US" dirty="0"/>
              <a:t>Mining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ASIC </a:t>
            </a:r>
            <a:r>
              <a:rPr lang="en-US" dirty="0"/>
              <a:t>mineable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="" xmlns:a16="http://schemas.microsoft.com/office/drawing/2014/main" id="{CEAA07E4-BB74-45B6-AE80-39A396D2E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Bitcoin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95D73549-FFF9-47E1-A3AA-6AF9BD3E76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0105" y="445585"/>
            <a:ext cx="4460156" cy="1198595"/>
          </a:xfrm>
          <a:prstGeom prst="roundRect">
            <a:avLst>
              <a:gd name="adj" fmla="val 2874"/>
            </a:avLst>
          </a:prstGeom>
        </p:spPr>
      </p:pic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A51AC1F4-42F6-46E9-A3DA-E7748E19A3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0105" y="1981200"/>
            <a:ext cx="6558390" cy="4261702"/>
          </a:xfrm>
          <a:prstGeom prst="roundRect">
            <a:avLst>
              <a:gd name="adj" fmla="val 605"/>
            </a:avLst>
          </a:prstGeom>
        </p:spPr>
      </p:pic>
    </p:spTree>
    <p:extLst>
      <p:ext uri="{BB962C8B-B14F-4D97-AF65-F5344CB8AC3E}">
        <p14:creationId xmlns:p14="http://schemas.microsoft.com/office/powerpoint/2010/main" val="448411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1EA7D94F-B14B-4804-8D39-A4B702A488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474EC1D2-54D5-4F3F-8768-EB6920D0E4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Ethereum</a:t>
            </a:r>
          </a:p>
          <a:p>
            <a:pPr lvl="1"/>
            <a:r>
              <a:rPr lang="en-US" dirty="0">
                <a:hlinkClick r:id="rId2"/>
              </a:rPr>
              <a:t>ethereum.org</a:t>
            </a:r>
            <a:r>
              <a:rPr lang="en-US" dirty="0"/>
              <a:t> </a:t>
            </a:r>
          </a:p>
          <a:p>
            <a:r>
              <a:rPr lang="en-US" dirty="0"/>
              <a:t>Consensus algorithm</a:t>
            </a:r>
          </a:p>
          <a:p>
            <a:pPr lvl="1"/>
            <a:r>
              <a:rPr lang="en-US" dirty="0"/>
              <a:t>Proof of work (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PoW</a:t>
            </a:r>
            <a:r>
              <a:rPr lang="en-US" dirty="0"/>
              <a:t>)</a:t>
            </a:r>
          </a:p>
          <a:p>
            <a:r>
              <a:rPr lang="en-US" dirty="0"/>
              <a:t>Hash function</a:t>
            </a:r>
          </a:p>
          <a:p>
            <a:pPr lvl="1"/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ETHash</a:t>
            </a:r>
          </a:p>
          <a:p>
            <a:r>
              <a:rPr lang="en-US" dirty="0"/>
              <a:t>Mining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GPU</a:t>
            </a:r>
            <a:r>
              <a:rPr lang="en-US" dirty="0"/>
              <a:t>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ASIC </a:t>
            </a:r>
            <a:r>
              <a:rPr lang="en-US" dirty="0"/>
              <a:t>mineable</a:t>
            </a:r>
          </a:p>
        </p:txBody>
      </p:sp>
      <p:sp>
        <p:nvSpPr>
          <p:cNvPr id="4" name="Title 3">
            <a:extLst>
              <a:ext uri="{FF2B5EF4-FFF2-40B4-BE49-F238E27FC236}">
                <a16:creationId xmlns="" xmlns:a16="http://schemas.microsoft.com/office/drawing/2014/main" id="{CEAA07E4-BB74-45B6-AE80-39A396D2E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Ethereum</a:t>
            </a:r>
          </a:p>
        </p:txBody>
      </p:sp>
      <p:pic>
        <p:nvPicPr>
          <p:cNvPr id="6146" name="Picture 2" descr="C:\Users\pc1\Desktop\ethsad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32412" y="2353056"/>
            <a:ext cx="6307138" cy="3952493"/>
          </a:xfrm>
          <a:prstGeom prst="roundRect">
            <a:avLst>
              <a:gd name="adj" fmla="val 605"/>
            </a:avLst>
          </a:prstGeom>
        </p:spPr>
      </p:pic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E087ED56-AD7C-4C18-A27D-48DE9CB25C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2413" y="784683"/>
            <a:ext cx="4267200" cy="1128798"/>
          </a:xfrm>
          <a:prstGeom prst="roundRect">
            <a:avLst>
              <a:gd name="adj" fmla="val 2874"/>
            </a:avLst>
          </a:prstGeom>
        </p:spPr>
      </p:pic>
    </p:spTree>
    <p:extLst>
      <p:ext uri="{BB962C8B-B14F-4D97-AF65-F5344CB8AC3E}">
        <p14:creationId xmlns:p14="http://schemas.microsoft.com/office/powerpoint/2010/main" val="448411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1EA7D94F-B14B-4804-8D39-A4B702A488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474EC1D2-54D5-4F3F-8768-EB6920D0E4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noProof="1"/>
              <a:t>Litecoin</a:t>
            </a:r>
          </a:p>
          <a:p>
            <a:pPr lvl="1"/>
            <a:r>
              <a:rPr lang="en-US" dirty="0">
                <a:hlinkClick r:id="rId2"/>
              </a:rPr>
              <a:t>litecoin.org</a:t>
            </a:r>
            <a:endParaRPr lang="en-US" dirty="0"/>
          </a:p>
          <a:p>
            <a:r>
              <a:rPr lang="en-US" dirty="0"/>
              <a:t>Consensus algorithm</a:t>
            </a:r>
          </a:p>
          <a:p>
            <a:pPr lvl="1"/>
            <a:r>
              <a:rPr lang="en-US" dirty="0"/>
              <a:t>Proof of work (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PoW</a:t>
            </a:r>
            <a:r>
              <a:rPr lang="en-US" dirty="0"/>
              <a:t>)</a:t>
            </a:r>
          </a:p>
          <a:p>
            <a:r>
              <a:rPr lang="en-US" dirty="0"/>
              <a:t>Hash function</a:t>
            </a:r>
          </a:p>
          <a:p>
            <a:pPr lvl="1"/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SCrypt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(‘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ess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crypt’)</a:t>
            </a:r>
            <a:endParaRPr lang="en-US" noProof="1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dirty="0"/>
              <a:t>Mining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GPU</a:t>
            </a:r>
            <a:r>
              <a:rPr lang="en-US" dirty="0"/>
              <a:t>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ASIC </a:t>
            </a:r>
            <a:r>
              <a:rPr lang="en-US" dirty="0"/>
              <a:t>mineable</a:t>
            </a:r>
          </a:p>
        </p:txBody>
      </p:sp>
      <p:sp>
        <p:nvSpPr>
          <p:cNvPr id="4" name="Title 3">
            <a:extLst>
              <a:ext uri="{FF2B5EF4-FFF2-40B4-BE49-F238E27FC236}">
                <a16:creationId xmlns="" xmlns:a16="http://schemas.microsoft.com/office/drawing/2014/main" id="{CEAA07E4-BB74-45B6-AE80-39A396D2E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Litecoin</a:t>
            </a:r>
          </a:p>
        </p:txBody>
      </p:sp>
      <p:pic>
        <p:nvPicPr>
          <p:cNvPr id="7170" name="Picture 2" descr="C:\Users\pc1\Desktop\lit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54684" y="2971800"/>
            <a:ext cx="6349555" cy="3333396"/>
          </a:xfrm>
          <a:prstGeom prst="roundRect">
            <a:avLst>
              <a:gd name="adj" fmla="val 605"/>
            </a:avLst>
          </a:prstGeom>
        </p:spPr>
      </p:pic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2F937DAF-BCCD-401E-BFB2-A099F5E046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4684" y="973209"/>
            <a:ext cx="4455865" cy="1411327"/>
          </a:xfrm>
          <a:prstGeom prst="roundRect">
            <a:avLst>
              <a:gd name="adj" fmla="val 2874"/>
            </a:avLst>
          </a:prstGeom>
        </p:spPr>
      </p:pic>
    </p:spTree>
    <p:extLst>
      <p:ext uri="{BB962C8B-B14F-4D97-AF65-F5344CB8AC3E}">
        <p14:creationId xmlns:p14="http://schemas.microsoft.com/office/powerpoint/2010/main" val="448411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1EA7D94F-B14B-4804-8D39-A4B702A488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474EC1D2-54D5-4F3F-8768-EB6920D0E4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Dash</a:t>
            </a:r>
          </a:p>
          <a:p>
            <a:pPr lvl="1"/>
            <a:r>
              <a:rPr lang="en-US" dirty="0">
                <a:hlinkClick r:id="rId2"/>
              </a:rPr>
              <a:t>dash.org</a:t>
            </a:r>
            <a:endParaRPr lang="en-US" dirty="0"/>
          </a:p>
          <a:p>
            <a:r>
              <a:rPr lang="en-US" dirty="0"/>
              <a:t>Consensus algorithm</a:t>
            </a:r>
          </a:p>
          <a:p>
            <a:pPr lvl="1"/>
            <a:r>
              <a:rPr lang="en-US" dirty="0"/>
              <a:t>Proof of work (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PoW</a:t>
            </a:r>
            <a:r>
              <a:rPr lang="en-US" dirty="0"/>
              <a:t>)</a:t>
            </a:r>
          </a:p>
          <a:p>
            <a:r>
              <a:rPr lang="en-US" dirty="0"/>
              <a:t>Hash function</a:t>
            </a:r>
          </a:p>
          <a:p>
            <a:pPr lvl="1"/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X11</a:t>
            </a:r>
          </a:p>
          <a:p>
            <a:r>
              <a:rPr lang="en-US" dirty="0"/>
              <a:t>Mining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GPU</a:t>
            </a:r>
            <a:r>
              <a:rPr lang="en-US" dirty="0"/>
              <a:t>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ASIC </a:t>
            </a:r>
            <a:r>
              <a:rPr lang="en-US" dirty="0"/>
              <a:t>mineable</a:t>
            </a:r>
          </a:p>
        </p:txBody>
      </p:sp>
      <p:sp>
        <p:nvSpPr>
          <p:cNvPr id="4" name="Title 3">
            <a:extLst>
              <a:ext uri="{FF2B5EF4-FFF2-40B4-BE49-F238E27FC236}">
                <a16:creationId xmlns="" xmlns:a16="http://schemas.microsoft.com/office/drawing/2014/main" id="{CEAA07E4-BB74-45B6-AE80-39A396D2E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Dash</a:t>
            </a:r>
          </a:p>
        </p:txBody>
      </p:sp>
      <p:pic>
        <p:nvPicPr>
          <p:cNvPr id="10242" name="Picture 2" descr="C:\Users\pc1\Desktop\dash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70255" y="3810000"/>
            <a:ext cx="6640512" cy="2543175"/>
          </a:xfrm>
          <a:prstGeom prst="roundRect">
            <a:avLst>
              <a:gd name="adj" fmla="val 605"/>
            </a:avLst>
          </a:prstGeom>
        </p:spPr>
      </p:pic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A8C0AE60-7A11-492E-94A5-CA968C306D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0255" y="738886"/>
            <a:ext cx="4048125" cy="1533525"/>
          </a:xfrm>
          <a:prstGeom prst="roundRect">
            <a:avLst>
              <a:gd name="adj" fmla="val 2874"/>
            </a:avLst>
          </a:prstGeom>
        </p:spPr>
      </p:pic>
    </p:spTree>
    <p:extLst>
      <p:ext uri="{BB962C8B-B14F-4D97-AF65-F5344CB8AC3E}">
        <p14:creationId xmlns:p14="http://schemas.microsoft.com/office/powerpoint/2010/main" val="448411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1EA7D94F-B14B-4804-8D39-A4B702A488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474EC1D2-54D5-4F3F-8768-EB6920D0E4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noProof="1"/>
              <a:t>Monero</a:t>
            </a:r>
            <a:r>
              <a:rPr lang="en-US" dirty="0"/>
              <a:t> – </a:t>
            </a:r>
            <a:r>
              <a:rPr lang="en-US" dirty="0">
                <a:hlinkClick r:id="rId2"/>
              </a:rPr>
              <a:t>getmonero.org</a:t>
            </a:r>
            <a:endParaRPr lang="en-US" dirty="0"/>
          </a:p>
          <a:p>
            <a:pPr lvl="1"/>
            <a:r>
              <a:rPr lang="en-US" dirty="0"/>
              <a:t>Anonymous blockchain</a:t>
            </a:r>
            <a:endParaRPr lang="bg-BG" dirty="0"/>
          </a:p>
          <a:p>
            <a:r>
              <a:rPr lang="en-US" dirty="0"/>
              <a:t>Consensus algorithm</a:t>
            </a:r>
          </a:p>
          <a:p>
            <a:pPr lvl="1"/>
            <a:r>
              <a:rPr lang="en-US" dirty="0"/>
              <a:t>Proof of work (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PoW</a:t>
            </a:r>
            <a:r>
              <a:rPr lang="en-US" dirty="0"/>
              <a:t>)</a:t>
            </a:r>
          </a:p>
          <a:p>
            <a:r>
              <a:rPr lang="en-US" dirty="0"/>
              <a:t>Hash function</a:t>
            </a:r>
          </a:p>
          <a:p>
            <a:pPr lvl="1"/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CryptoNight</a:t>
            </a:r>
          </a:p>
          <a:p>
            <a:r>
              <a:rPr lang="en-US" dirty="0"/>
              <a:t>Mining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CPU</a:t>
            </a:r>
            <a:r>
              <a:rPr lang="en-US" dirty="0"/>
              <a:t>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GPU </a:t>
            </a:r>
            <a:r>
              <a:rPr lang="en-US" dirty="0"/>
              <a:t>mineable</a:t>
            </a:r>
          </a:p>
        </p:txBody>
      </p:sp>
      <p:sp>
        <p:nvSpPr>
          <p:cNvPr id="4" name="Title 3">
            <a:extLst>
              <a:ext uri="{FF2B5EF4-FFF2-40B4-BE49-F238E27FC236}">
                <a16:creationId xmlns="" xmlns:a16="http://schemas.microsoft.com/office/drawing/2014/main" id="{CEAA07E4-BB74-45B6-AE80-39A396D2E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Monero</a:t>
            </a:r>
          </a:p>
        </p:txBody>
      </p:sp>
      <p:pic>
        <p:nvPicPr>
          <p:cNvPr id="8194" name="Picture 2" descr="C:\Users\pc1\Desktop\mon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561012" y="2438400"/>
            <a:ext cx="6145213" cy="3895725"/>
          </a:xfrm>
          <a:prstGeom prst="roundRect">
            <a:avLst>
              <a:gd name="adj" fmla="val 605"/>
            </a:avLst>
          </a:prstGeom>
        </p:spPr>
      </p:pic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C7CA9369-38B5-4281-8C22-83A1C2594F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1013" y="722951"/>
            <a:ext cx="3962400" cy="1328097"/>
          </a:xfrm>
          <a:prstGeom prst="roundRect">
            <a:avLst>
              <a:gd name="adj" fmla="val 2874"/>
            </a:avLst>
          </a:prstGeom>
        </p:spPr>
      </p:pic>
    </p:spTree>
    <p:extLst>
      <p:ext uri="{BB962C8B-B14F-4D97-AF65-F5344CB8AC3E}">
        <p14:creationId xmlns:p14="http://schemas.microsoft.com/office/powerpoint/2010/main" val="448411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1EA7D94F-B14B-4804-8D39-A4B702A488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474EC1D2-54D5-4F3F-8768-EB6920D0E4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noProof="1"/>
              <a:t>ZCash</a:t>
            </a:r>
            <a:r>
              <a:rPr lang="en-US" dirty="0"/>
              <a:t> – </a:t>
            </a:r>
            <a:r>
              <a:rPr lang="en-US" noProof="1">
                <a:hlinkClick r:id="rId2"/>
              </a:rPr>
              <a:t>z.cash</a:t>
            </a:r>
            <a:endParaRPr lang="en-US" noProof="1"/>
          </a:p>
          <a:p>
            <a:pPr lvl="1"/>
            <a:r>
              <a:rPr lang="en-US" dirty="0"/>
              <a:t>Highly anonymous transactions</a:t>
            </a:r>
            <a:endParaRPr lang="bg-BG" dirty="0"/>
          </a:p>
          <a:p>
            <a:r>
              <a:rPr lang="en-US" dirty="0"/>
              <a:t>Consensus algorithm</a:t>
            </a:r>
          </a:p>
          <a:p>
            <a:pPr lvl="1"/>
            <a:r>
              <a:rPr lang="en-US" dirty="0"/>
              <a:t>Proof of work (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PoW</a:t>
            </a:r>
            <a:r>
              <a:rPr lang="en-US" dirty="0"/>
              <a:t>)</a:t>
            </a:r>
          </a:p>
          <a:p>
            <a:r>
              <a:rPr lang="en-US" dirty="0"/>
              <a:t>Hash function</a:t>
            </a:r>
          </a:p>
          <a:p>
            <a:pPr lvl="1"/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Equihash</a:t>
            </a:r>
          </a:p>
          <a:p>
            <a:r>
              <a:rPr lang="en-US" dirty="0"/>
              <a:t>Mining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CPU</a:t>
            </a:r>
            <a:r>
              <a:rPr lang="en-US" dirty="0"/>
              <a:t>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GPU </a:t>
            </a:r>
            <a:r>
              <a:rPr lang="en-US" dirty="0"/>
              <a:t>mineable</a:t>
            </a:r>
          </a:p>
        </p:txBody>
      </p:sp>
      <p:sp>
        <p:nvSpPr>
          <p:cNvPr id="4" name="Title 3">
            <a:extLst>
              <a:ext uri="{FF2B5EF4-FFF2-40B4-BE49-F238E27FC236}">
                <a16:creationId xmlns="" xmlns:a16="http://schemas.microsoft.com/office/drawing/2014/main" id="{CEAA07E4-BB74-45B6-AE80-39A396D2E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ZCash</a:t>
            </a:r>
          </a:p>
        </p:txBody>
      </p:sp>
      <p:pic>
        <p:nvPicPr>
          <p:cNvPr id="2050" name="Picture 2" descr="C:\Users\pc1\Desktop\qeме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84813" y="2888938"/>
            <a:ext cx="6090522" cy="3477550"/>
          </a:xfrm>
          <a:prstGeom prst="roundRect">
            <a:avLst>
              <a:gd name="adj" fmla="val 605"/>
            </a:avLst>
          </a:prstGeom>
        </p:spPr>
      </p:pic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710B08D3-13A5-4D01-BA1B-7437506B4E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6847" y="381000"/>
            <a:ext cx="2712323" cy="1313990"/>
          </a:xfrm>
          <a:prstGeom prst="roundRect">
            <a:avLst>
              <a:gd name="adj" fmla="val 2874"/>
            </a:avLst>
          </a:prstGeom>
        </p:spPr>
      </p:pic>
    </p:spTree>
    <p:extLst>
      <p:ext uri="{BB962C8B-B14F-4D97-AF65-F5344CB8AC3E}">
        <p14:creationId xmlns:p14="http://schemas.microsoft.com/office/powerpoint/2010/main" val="448411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1EA7D94F-B14B-4804-8D39-A4B702A488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474EC1D2-54D5-4F3F-8768-EB6920D0E4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413" y="1109081"/>
            <a:ext cx="11804822" cy="5570355"/>
          </a:xfrm>
        </p:spPr>
        <p:txBody>
          <a:bodyPr>
            <a:normAutofit lnSpcReduction="10000"/>
          </a:bodyPr>
          <a:lstStyle/>
          <a:p>
            <a:r>
              <a:rPr lang="en-US" noProof="1"/>
              <a:t>Ripple</a:t>
            </a:r>
            <a:r>
              <a:rPr lang="en-US" dirty="0"/>
              <a:t> – </a:t>
            </a:r>
            <a:r>
              <a:rPr lang="en-US" noProof="1">
                <a:hlinkClick r:id="rId2"/>
              </a:rPr>
              <a:t>ripple.com/xrp</a:t>
            </a:r>
            <a:endParaRPr lang="en-US" noProof="1"/>
          </a:p>
          <a:p>
            <a:pPr lvl="1"/>
            <a:r>
              <a:rPr lang="en-US" dirty="0"/>
              <a:t>Private blockchain for banks and financial institutions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Semi-decentralized</a:t>
            </a:r>
            <a:r>
              <a:rPr lang="en-US" dirty="0"/>
              <a:t> (the only trusted nodes in the network are owned by Ripple Labs)</a:t>
            </a:r>
          </a:p>
          <a:p>
            <a:pPr>
              <a:spcBef>
                <a:spcPts val="1200"/>
              </a:spcBef>
            </a:pPr>
            <a:r>
              <a:rPr lang="en-US" dirty="0"/>
              <a:t>Consensus algorithm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Ripple consensus </a:t>
            </a:r>
            <a:r>
              <a:rPr lang="en-US" dirty="0"/>
              <a:t>(federated PBFT variation)</a:t>
            </a:r>
          </a:p>
          <a:p>
            <a:pPr>
              <a:spcBef>
                <a:spcPts val="1200"/>
              </a:spcBef>
            </a:pPr>
            <a:r>
              <a:rPr lang="en-US" dirty="0"/>
              <a:t>Mining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Not mineable </a:t>
            </a:r>
            <a:r>
              <a:rPr lang="en-US" dirty="0"/>
              <a:t>(only one company sells all XRP)</a:t>
            </a:r>
          </a:p>
          <a:p>
            <a:pPr lvl="1"/>
            <a:r>
              <a:rPr lang="en-US" dirty="0"/>
              <a:t>Each transaction burns a small fee </a:t>
            </a:r>
            <a:r>
              <a:rPr lang="en-US" dirty="0">
                <a:sym typeface="Wingdings" panose="05000000000000000000" pitchFamily="2" charset="2"/>
              </a:rPr>
              <a:t> no profit for validators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="" xmlns:a16="http://schemas.microsoft.com/office/drawing/2014/main" id="{CEAA07E4-BB74-45B6-AE80-39A396D2E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Ripple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3728488B-BA01-47F6-A6E7-240EE3D1DA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3412" y="396045"/>
            <a:ext cx="3033731" cy="1162115"/>
          </a:xfrm>
          <a:prstGeom prst="roundRect">
            <a:avLst>
              <a:gd name="adj" fmla="val 2874"/>
            </a:avLst>
          </a:prstGeom>
        </p:spPr>
      </p:pic>
    </p:spTree>
    <p:extLst>
      <p:ext uri="{BB962C8B-B14F-4D97-AF65-F5344CB8AC3E}">
        <p14:creationId xmlns:p14="http://schemas.microsoft.com/office/powerpoint/2010/main" val="3132707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6E886F65-133C-43AE-97EE-25A678DEC2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2E1981FD-C63D-470F-8BEE-2DD9B446BF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1"/>
              <a:t>Cardano</a:t>
            </a:r>
            <a:r>
              <a:rPr lang="en-US" dirty="0"/>
              <a:t> </a:t>
            </a:r>
            <a:r>
              <a:rPr lang="bg-BG" dirty="0"/>
              <a:t>–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cardanohub.org</a:t>
            </a:r>
            <a:endParaRPr lang="en-US" dirty="0"/>
          </a:p>
          <a:p>
            <a:pPr lvl="1"/>
            <a:r>
              <a:rPr lang="en-US" dirty="0"/>
              <a:t>Decentralized public blockchain and cryptocurrency</a:t>
            </a:r>
          </a:p>
          <a:p>
            <a:pPr lvl="1"/>
            <a:r>
              <a:rPr lang="en-US" dirty="0"/>
              <a:t>Smart contract platform</a:t>
            </a:r>
          </a:p>
          <a:p>
            <a:pPr>
              <a:spcBef>
                <a:spcPts val="1200"/>
              </a:spcBef>
            </a:pPr>
            <a:r>
              <a:rPr lang="en-US" dirty="0"/>
              <a:t> Consensus algorithm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Proof of Stake </a:t>
            </a:r>
            <a:r>
              <a:rPr lang="en-US" dirty="0"/>
              <a:t>(</a:t>
            </a:r>
            <a:r>
              <a:rPr lang="en-US" noProof="1"/>
              <a:t>PoS</a:t>
            </a:r>
            <a:r>
              <a:rPr lang="en-US" dirty="0"/>
              <a:t>) – </a:t>
            </a:r>
            <a:r>
              <a:rPr lang="en-US" dirty="0">
                <a:hlinkClick r:id="rId3"/>
              </a:rPr>
              <a:t>cardanodocs.com/cardano/proof-of-stake</a:t>
            </a:r>
            <a:endParaRPr lang="en-US" dirty="0"/>
          </a:p>
          <a:p>
            <a:pPr>
              <a:spcBef>
                <a:spcPts val="1200"/>
              </a:spcBef>
            </a:pPr>
            <a:r>
              <a:rPr lang="en-US" dirty="0"/>
              <a:t>Mining</a:t>
            </a:r>
          </a:p>
          <a:p>
            <a:pPr lvl="1"/>
            <a:r>
              <a:rPr lang="en-US" dirty="0"/>
              <a:t>Slot leaders are selected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randomly</a:t>
            </a:r>
            <a:r>
              <a:rPr lang="en-US" dirty="0"/>
              <a:t> according their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stake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Slot leaders</a:t>
            </a:r>
            <a:r>
              <a:rPr lang="en-US" dirty="0"/>
              <a:t> mine the next blocks </a:t>
            </a:r>
            <a:r>
              <a:rPr lang="en-US" dirty="0">
                <a:sym typeface="Wingdings" panose="05000000000000000000" pitchFamily="2" charset="2"/>
              </a:rPr>
              <a:t> collect transaction fees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="" xmlns:a16="http://schemas.microsoft.com/office/drawing/2014/main" id="{C20B94D6-057C-4EDA-BBF0-2A3C66A4D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Cardano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A6076E82-F15A-45D2-9AC5-33493FDC39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5812" y="457200"/>
            <a:ext cx="3463936" cy="1086291"/>
          </a:xfrm>
          <a:prstGeom prst="roundRect">
            <a:avLst>
              <a:gd name="adj" fmla="val 2874"/>
            </a:avLst>
          </a:prstGeom>
        </p:spPr>
      </p:pic>
    </p:spTree>
    <p:extLst>
      <p:ext uri="{BB962C8B-B14F-4D97-AF65-F5344CB8AC3E}">
        <p14:creationId xmlns:p14="http://schemas.microsoft.com/office/powerpoint/2010/main" val="1313975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34B01137-E587-48B0-A115-AFF7AFDC0E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3E7A42B8-7147-4B19-81F9-E33C5949EF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IOTA – </a:t>
            </a:r>
            <a:r>
              <a:rPr lang="en-US" dirty="0">
                <a:hlinkClick r:id="rId2"/>
              </a:rPr>
              <a:t>https://iota.org</a:t>
            </a:r>
            <a:endParaRPr lang="en-US" dirty="0"/>
          </a:p>
          <a:p>
            <a:pPr lvl="1"/>
            <a:r>
              <a:rPr lang="en-US" dirty="0"/>
              <a:t>Public </a:t>
            </a:r>
            <a:r>
              <a:rPr lang="en-US" noProof="1"/>
              <a:t>blockless</a:t>
            </a:r>
            <a:r>
              <a:rPr lang="en-US" dirty="0"/>
              <a:t> distributed ledger (not a blockchain), no fees</a:t>
            </a:r>
          </a:p>
          <a:p>
            <a:pPr>
              <a:spcBef>
                <a:spcPts val="1200"/>
              </a:spcBef>
            </a:pPr>
            <a:r>
              <a:rPr lang="en-US" dirty="0"/>
              <a:t>Consensus algorithm</a:t>
            </a:r>
          </a:p>
          <a:p>
            <a:pPr lvl="1"/>
            <a:r>
              <a:rPr lang="en-US" dirty="0"/>
              <a:t>Directed Acyclic Graph DAG (Tangle) – </a:t>
            </a:r>
            <a:r>
              <a:rPr lang="en-US" dirty="0">
                <a:hlinkClick r:id="rId3"/>
              </a:rPr>
              <a:t>goo.gl/ehrfEu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The transaction issuers are also transaction approvers</a:t>
            </a:r>
          </a:p>
          <a:p>
            <a:pPr>
              <a:spcBef>
                <a:spcPts val="1200"/>
              </a:spcBef>
            </a:pPr>
            <a:r>
              <a:rPr lang="en-US" dirty="0"/>
              <a:t>Mining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No mining </a:t>
            </a:r>
            <a:r>
              <a:rPr lang="en-US" dirty="0">
                <a:sym typeface="Wingdings" panose="05000000000000000000" pitchFamily="2" charset="2"/>
              </a:rPr>
              <a:t> all IOTA are pre-mined (in the genesis block)</a:t>
            </a:r>
            <a:endParaRPr lang="en-US" dirty="0"/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No transaction fees </a:t>
            </a:r>
            <a:r>
              <a:rPr lang="en-US" dirty="0"/>
              <a:t>– pay by verifying at least 2 other transactions</a:t>
            </a:r>
          </a:p>
        </p:txBody>
      </p:sp>
      <p:sp>
        <p:nvSpPr>
          <p:cNvPr id="4" name="Title 3">
            <a:extLst>
              <a:ext uri="{FF2B5EF4-FFF2-40B4-BE49-F238E27FC236}">
                <a16:creationId xmlns="" xmlns:a16="http://schemas.microsoft.com/office/drawing/2014/main" id="{69DDDE89-D7C4-4E6E-8015-8F76445F9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IOTA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A3D3CFE5-4D98-47A0-9250-1CC89285CD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9656" y="435170"/>
            <a:ext cx="2613156" cy="1111036"/>
          </a:xfrm>
          <a:prstGeom prst="roundRect">
            <a:avLst>
              <a:gd name="adj" fmla="val 2874"/>
            </a:avLst>
          </a:prstGeom>
        </p:spPr>
      </p:pic>
    </p:spTree>
    <p:extLst>
      <p:ext uri="{BB962C8B-B14F-4D97-AF65-F5344CB8AC3E}">
        <p14:creationId xmlns:p14="http://schemas.microsoft.com/office/powerpoint/2010/main" val="3611429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1EA7D94F-B14B-4804-8D39-A4B702A488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474EC1D2-54D5-4F3F-8768-EB6920D0E4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Centralized</a:t>
            </a:r>
          </a:p>
          <a:p>
            <a:pPr lvl="1"/>
            <a:r>
              <a:rPr lang="en-US" dirty="0"/>
              <a:t>A single (central)</a:t>
            </a:r>
            <a:br>
              <a:rPr lang="en-US" dirty="0"/>
            </a:br>
            <a:r>
              <a:rPr lang="en-US" dirty="0"/>
              <a:t>unit of processing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Distributed</a:t>
            </a:r>
            <a:endParaRPr lang="en-US" dirty="0"/>
          </a:p>
          <a:p>
            <a:pPr lvl="1"/>
            <a:r>
              <a:rPr lang="en-US" dirty="0"/>
              <a:t>Pieces of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transaction processing</a:t>
            </a:r>
            <a:r>
              <a:rPr lang="en-US" dirty="0"/>
              <a:t> are done in different places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Distributed</a:t>
            </a:r>
            <a:r>
              <a:rPr lang="en-US" dirty="0"/>
              <a:t> processors are under the control of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single entity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Decentralized</a:t>
            </a:r>
          </a:p>
          <a:p>
            <a:pPr lvl="1"/>
            <a:r>
              <a:rPr lang="en-US" dirty="0"/>
              <a:t>Not one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single entity </a:t>
            </a:r>
            <a:r>
              <a:rPr lang="en-US" dirty="0"/>
              <a:t>has control over all the processing</a:t>
            </a:r>
          </a:p>
          <a:p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="" xmlns:a16="http://schemas.microsoft.com/office/drawing/2014/main" id="{CEAA07E4-BB74-45B6-AE80-39A396D2E8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815" y="40341"/>
            <a:ext cx="9791797" cy="1110780"/>
          </a:xfrm>
        </p:spPr>
        <p:txBody>
          <a:bodyPr>
            <a:normAutofit/>
          </a:bodyPr>
          <a:lstStyle/>
          <a:p>
            <a:r>
              <a:rPr lang="en-US" dirty="0"/>
              <a:t>Centralized, Distributed and Decentralized</a:t>
            </a:r>
          </a:p>
        </p:txBody>
      </p:sp>
      <p:pic>
        <p:nvPicPr>
          <p:cNvPr id="16386" name="Picture 2" descr="C:\Users\pc1\Desktop\hDDzg.jpeg"/>
          <p:cNvPicPr>
            <a:picLocks noChangeAspect="1" noChangeArrowheads="1"/>
          </p:cNvPicPr>
          <p:nvPr/>
        </p:nvPicPr>
        <p:blipFill rotWithShape="1">
          <a:blip r:embed="rId2" cstate="print"/>
          <a:srcRect l="3761"/>
          <a:stretch/>
        </p:blipFill>
        <p:spPr bwMode="auto">
          <a:xfrm>
            <a:off x="4170940" y="1159246"/>
            <a:ext cx="7485913" cy="2411796"/>
          </a:xfrm>
          <a:prstGeom prst="roundRect">
            <a:avLst>
              <a:gd name="adj" fmla="val 1488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48411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CB0F71B6-314A-439C-8808-29C9B3E58F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73338A32-F8CC-4173-9BBA-B633E889AD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NEM – </a:t>
            </a:r>
            <a:r>
              <a:rPr lang="en-US" dirty="0">
                <a:hlinkClick r:id="rId2"/>
              </a:rPr>
              <a:t>nem.io</a:t>
            </a:r>
            <a:endParaRPr lang="bg-BG" dirty="0"/>
          </a:p>
          <a:p>
            <a:pPr lvl="1"/>
            <a:r>
              <a:rPr lang="en-US" dirty="0"/>
              <a:t>Public blockchain &amp; cryptocurrency</a:t>
            </a:r>
          </a:p>
          <a:p>
            <a:r>
              <a:rPr lang="en-US" dirty="0"/>
              <a:t>Consensus algorithm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Proof of Importance </a:t>
            </a:r>
            <a:r>
              <a:rPr lang="en-US" dirty="0"/>
              <a:t>(</a:t>
            </a:r>
            <a:r>
              <a:rPr lang="en-US" noProof="1"/>
              <a:t>PoI</a:t>
            </a:r>
            <a:r>
              <a:rPr lang="en-US" dirty="0"/>
              <a:t>)</a:t>
            </a:r>
          </a:p>
          <a:p>
            <a:r>
              <a:rPr lang="en-US" dirty="0"/>
              <a:t>Mining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No mining</a:t>
            </a:r>
            <a:r>
              <a:rPr lang="en-US" dirty="0"/>
              <a:t>, stakeholders can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harvest blocks </a:t>
            </a:r>
            <a:r>
              <a:rPr lang="en-US" dirty="0"/>
              <a:t>for transaction fees</a:t>
            </a:r>
          </a:p>
          <a:p>
            <a:pPr lvl="1"/>
            <a:r>
              <a:rPr lang="en-US" dirty="0"/>
              <a:t>Harvesting in proportional to coins held and transactions performed</a:t>
            </a:r>
          </a:p>
        </p:txBody>
      </p:sp>
      <p:sp>
        <p:nvSpPr>
          <p:cNvPr id="4" name="Title 3">
            <a:extLst>
              <a:ext uri="{FF2B5EF4-FFF2-40B4-BE49-F238E27FC236}">
                <a16:creationId xmlns="" xmlns:a16="http://schemas.microsoft.com/office/drawing/2014/main" id="{F49B022E-E826-4E67-8660-1D1B1A7332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E7D6C4B1-A828-415A-9456-2239F834D4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9612" y="422369"/>
            <a:ext cx="3070610" cy="1197875"/>
          </a:xfrm>
          <a:prstGeom prst="roundRect">
            <a:avLst>
              <a:gd name="adj" fmla="val 2874"/>
            </a:avLst>
          </a:prstGeom>
        </p:spPr>
      </p:pic>
    </p:spTree>
    <p:extLst>
      <p:ext uri="{BB962C8B-B14F-4D97-AF65-F5344CB8AC3E}">
        <p14:creationId xmlns:p14="http://schemas.microsoft.com/office/powerpoint/2010/main" val="699844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FEE0176A-990D-4AE0-8007-770461444C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C41135D7-3EFC-4112-B38D-FB22AED13B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20000"/>
              </a:lnSpc>
            </a:pPr>
            <a:r>
              <a:rPr lang="en-US" dirty="0"/>
              <a:t>Stellar – </a:t>
            </a:r>
            <a:r>
              <a:rPr lang="en-US" dirty="0">
                <a:hlinkClick r:id="rId2"/>
              </a:rPr>
              <a:t>stellar.org</a:t>
            </a:r>
            <a:endParaRPr lang="en-US" dirty="0"/>
          </a:p>
          <a:p>
            <a:pPr lvl="1">
              <a:lnSpc>
                <a:spcPct val="120000"/>
              </a:lnSpc>
            </a:pPr>
            <a:r>
              <a:rPr lang="en-US" dirty="0"/>
              <a:t>Aims to let you transact in your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currency of choice </a:t>
            </a:r>
            <a:r>
              <a:rPr lang="en-US" dirty="0"/>
              <a:t>(fiat or digital)</a:t>
            </a:r>
          </a:p>
          <a:p>
            <a:pPr lvl="1">
              <a:lnSpc>
                <a:spcPct val="12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Send money</a:t>
            </a:r>
            <a:r>
              <a:rPr lang="en-US" dirty="0"/>
              <a:t> worldwide /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exchange</a:t>
            </a:r>
            <a:r>
              <a:rPr lang="en-US" dirty="0"/>
              <a:t> at low cost in any currency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Uses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lumens</a:t>
            </a:r>
            <a:r>
              <a:rPr lang="en-US" dirty="0"/>
              <a:t> (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XLM</a:t>
            </a:r>
            <a:r>
              <a:rPr lang="en-US" dirty="0"/>
              <a:t>) as cryptocurrency coins</a:t>
            </a:r>
          </a:p>
          <a:p>
            <a:r>
              <a:rPr lang="en-US" dirty="0"/>
              <a:t>Consensus algorithm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Federated Byzantine Agreement </a:t>
            </a:r>
            <a:r>
              <a:rPr lang="en-US" dirty="0"/>
              <a:t>(FBA), 3-5 seconds / transaction</a:t>
            </a:r>
          </a:p>
          <a:p>
            <a:r>
              <a:rPr lang="en-US" dirty="0"/>
              <a:t>Mining</a:t>
            </a:r>
          </a:p>
          <a:p>
            <a:pPr lvl="1"/>
            <a:r>
              <a:rPr lang="en-US" dirty="0"/>
              <a:t>No mining, all lumens are already distributed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="" xmlns:a16="http://schemas.microsoft.com/office/drawing/2014/main" id="{E52F4EE2-ECDB-4901-984B-40957372A7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Stellar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B0F51C53-F294-489D-BF58-F16509C9D2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9071" y="457200"/>
            <a:ext cx="3494741" cy="1137378"/>
          </a:xfrm>
          <a:prstGeom prst="roundRect">
            <a:avLst>
              <a:gd name="adj" fmla="val 2874"/>
            </a:avLst>
          </a:prstGeom>
        </p:spPr>
      </p:pic>
    </p:spTree>
    <p:extLst>
      <p:ext uri="{BB962C8B-B14F-4D97-AF65-F5344CB8AC3E}">
        <p14:creationId xmlns:p14="http://schemas.microsoft.com/office/powerpoint/2010/main" val="3008132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293231B1-FCFD-48A2-94CD-7E5A47E0E4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8F1772C0-099A-4974-A1C2-1C25058197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EOS – </a:t>
            </a:r>
            <a:r>
              <a:rPr lang="en-US" dirty="0">
                <a:hlinkClick r:id="rId2"/>
              </a:rPr>
              <a:t>eos.io</a:t>
            </a:r>
            <a:r>
              <a:rPr lang="en-US" dirty="0"/>
              <a:t>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Powerful infrastructure for decentralized applications (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DApps</a:t>
            </a:r>
            <a:r>
              <a:rPr lang="en-US" dirty="0"/>
              <a:t>)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Asynchronous smart contracts + database + account permissions + internet communications (like OS on the blockchain)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Designed for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millions transactions per second</a:t>
            </a:r>
          </a:p>
          <a:p>
            <a:pPr>
              <a:lnSpc>
                <a:spcPct val="100000"/>
              </a:lnSpc>
            </a:pPr>
            <a:r>
              <a:rPr lang="en-US" dirty="0"/>
              <a:t>Consensus algorithm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hlinkClick r:id="rId3"/>
              </a:rPr>
              <a:t>Delegated Proof of Stake (DPOS)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Mining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No mining, all EOS tokens are sold in a massive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crowdsale</a:t>
            </a:r>
            <a:r>
              <a:rPr lang="en-US" dirty="0"/>
              <a:t> (ICO)</a:t>
            </a:r>
          </a:p>
        </p:txBody>
      </p:sp>
      <p:sp>
        <p:nvSpPr>
          <p:cNvPr id="4" name="Title 3">
            <a:extLst>
              <a:ext uri="{FF2B5EF4-FFF2-40B4-BE49-F238E27FC236}">
                <a16:creationId xmlns="" xmlns:a16="http://schemas.microsoft.com/office/drawing/2014/main" id="{0E8CE22D-8390-4BCD-A857-F8FFE6972F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EOS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C444AD41-16A1-4200-9642-0982307F56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7613" y="457200"/>
            <a:ext cx="2714799" cy="1150558"/>
          </a:xfrm>
          <a:prstGeom prst="roundRect">
            <a:avLst>
              <a:gd name="adj" fmla="val 4458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68357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1684" y="4919349"/>
            <a:ext cx="10815551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/>
              <a:t>Exercise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681684" y="5712544"/>
            <a:ext cx="10815551" cy="719034"/>
          </a:xfrm>
        </p:spPr>
        <p:txBody>
          <a:bodyPr/>
          <a:lstStyle/>
          <a:p>
            <a:r>
              <a:rPr lang="en-US" dirty="0"/>
              <a:t>Explore and Compare Cryptocurrencies</a:t>
            </a:r>
          </a:p>
        </p:txBody>
      </p:sp>
      <p:pic>
        <p:nvPicPr>
          <p:cNvPr id="1026" name="Picture 2" descr="C:\Users\pc1\Desktop\coins-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94012" y="1752600"/>
            <a:ext cx="6201847" cy="259994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8219447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1684" y="4919349"/>
            <a:ext cx="10815551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/>
              <a:t>Blockchain Network Forks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681684" y="5712544"/>
            <a:ext cx="10815551" cy="688256"/>
          </a:xfrm>
        </p:spPr>
        <p:txBody>
          <a:bodyPr/>
          <a:lstStyle/>
          <a:p>
            <a:r>
              <a:rPr lang="en-US" dirty="0"/>
              <a:t>Hard Fork and Soft Fork</a:t>
            </a:r>
          </a:p>
        </p:txBody>
      </p:sp>
      <p:pic>
        <p:nvPicPr>
          <p:cNvPr id="2050" name="Picture 2" descr="C:\Users\pc1\Desktop\U5dtMGTx4wCYxEYCXKp5G7B7Myje1ig_1680x8400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36812" y="1295400"/>
            <a:ext cx="7350035" cy="32766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88219447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1EA7D94F-B14B-4804-8D39-A4B702A488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474EC1D2-54D5-4F3F-8768-EB6920D0E4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Hard fork </a:t>
            </a:r>
            <a:r>
              <a:rPr lang="en-US" dirty="0"/>
              <a:t>== radical change to the 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protocol</a:t>
            </a:r>
            <a:endParaRPr lang="en-US" dirty="0"/>
          </a:p>
          <a:p>
            <a:pPr lvl="1"/>
            <a:r>
              <a:rPr lang="en-US" dirty="0"/>
              <a:t>Makes previously valid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blocks / transactions</a:t>
            </a:r>
            <a:r>
              <a:rPr lang="en-US" dirty="0"/>
              <a:t> invalid (or vice-versa)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Nodes</a:t>
            </a:r>
            <a:r>
              <a:rPr lang="en-US" dirty="0"/>
              <a:t> running previous versions are no longer be accepted</a:t>
            </a:r>
          </a:p>
          <a:p>
            <a:r>
              <a:rPr lang="en-US" dirty="0"/>
              <a:t>Hard forks </a:t>
            </a:r>
            <a:r>
              <a:rPr lang="en-US" dirty="0">
                <a:sym typeface="Wingdings" panose="05000000000000000000" pitchFamily="2" charset="2"/>
              </a:rPr>
              <a:t>produce two blockchain networks running in parallel</a:t>
            </a:r>
            <a:endParaRPr lang="en-US" dirty="0"/>
          </a:p>
          <a:p>
            <a:pPr lvl="1"/>
            <a:r>
              <a:rPr lang="en-US" dirty="0"/>
              <a:t>One path follows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new blockchain </a:t>
            </a:r>
            <a:r>
              <a:rPr lang="en-US" dirty="0"/>
              <a:t>(e.g. Bitcoin Gold)</a:t>
            </a:r>
          </a:p>
          <a:p>
            <a:pPr lvl="1"/>
            <a:r>
              <a:rPr lang="en-US" dirty="0"/>
              <a:t>Other path continues along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old blockchain </a:t>
            </a:r>
            <a:r>
              <a:rPr lang="en-US" dirty="0"/>
              <a:t>(e.g. Bitcoin)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Requires all nodes </a:t>
            </a:r>
            <a:r>
              <a:rPr lang="en-US" dirty="0"/>
              <a:t>to upgrade and agree on the new version</a:t>
            </a:r>
          </a:p>
          <a:p>
            <a:r>
              <a:rPr lang="en-US" dirty="0"/>
              <a:t>Not backward-compatible (unidirectional)</a:t>
            </a:r>
          </a:p>
          <a:p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="" xmlns:a16="http://schemas.microsoft.com/office/drawing/2014/main" id="{CEAA07E4-BB74-45B6-AE80-39A396D2E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 Fork</a:t>
            </a:r>
          </a:p>
        </p:txBody>
      </p:sp>
    </p:spTree>
    <p:extLst>
      <p:ext uri="{BB962C8B-B14F-4D97-AF65-F5344CB8AC3E}">
        <p14:creationId xmlns:p14="http://schemas.microsoft.com/office/powerpoint/2010/main" val="448411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1EA7D94F-B14B-4804-8D39-A4B702A488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474EC1D2-54D5-4F3F-8768-EB6920D0E4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Correct important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security risks </a:t>
            </a:r>
            <a:r>
              <a:rPr lang="en-US" dirty="0"/>
              <a:t>found in older versions of the software (including proven fraud, like the </a:t>
            </a:r>
            <a:r>
              <a:rPr lang="en-US" dirty="0">
                <a:hlinkClick r:id="rId2"/>
              </a:rPr>
              <a:t>DAO hack</a:t>
            </a:r>
            <a:r>
              <a:rPr lang="en-US" dirty="0"/>
              <a:t>)</a:t>
            </a:r>
          </a:p>
          <a:p>
            <a:r>
              <a:rPr lang="en-US" dirty="0"/>
              <a:t>Add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new functionality</a:t>
            </a:r>
            <a:r>
              <a:rPr lang="en-US" dirty="0"/>
              <a:t> (incompatible with the old versions)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Reverse transactions</a:t>
            </a:r>
            <a:r>
              <a:rPr lang="en-US" dirty="0"/>
              <a:t> (after heavy community debate)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="" xmlns:a16="http://schemas.microsoft.com/office/drawing/2014/main" id="{CEAA07E4-BB74-45B6-AE80-39A396D2E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Hard Fork </a:t>
            </a:r>
            <a:r>
              <a:rPr lang="en-US"/>
              <a:t>is Needed?</a:t>
            </a:r>
            <a:endParaRPr lang="en-US" dirty="0"/>
          </a:p>
        </p:txBody>
      </p:sp>
      <p:pic>
        <p:nvPicPr>
          <p:cNvPr id="11266" name="Picture 2" descr="C:\Users\pc1\Desktop\hardas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2412" y="3886200"/>
            <a:ext cx="9401824" cy="271636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48411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1EA7D94F-B14B-4804-8D39-A4B702A488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474EC1D2-54D5-4F3F-8768-EB6920D0E4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SegWit2x</a:t>
            </a:r>
            <a:r>
              <a:rPr lang="en-US" dirty="0"/>
              <a:t> – cancelled</a:t>
            </a:r>
          </a:p>
          <a:p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="" xmlns:a16="http://schemas.microsoft.com/office/drawing/2014/main" id="{CEAA07E4-BB74-45B6-AE80-39A396D2E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Bitcoin Hard Forks</a:t>
            </a:r>
          </a:p>
        </p:txBody>
      </p:sp>
      <p:pic>
        <p:nvPicPr>
          <p:cNvPr id="13314" name="Picture 2" descr="C:\Users\pc1\Desktop\fooos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8012" y="1828800"/>
            <a:ext cx="10820400" cy="48006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48411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1EA7D94F-B14B-4804-8D39-A4B702A488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474EC1D2-54D5-4F3F-8768-EB6920D0E4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413" y="1151121"/>
            <a:ext cx="9575999" cy="5570355"/>
          </a:xfrm>
        </p:spPr>
        <p:txBody>
          <a:bodyPr>
            <a:normAutofit/>
          </a:bodyPr>
          <a:lstStyle/>
          <a:p>
            <a:r>
              <a:rPr lang="en-US" dirty="0"/>
              <a:t>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DAO Hack</a:t>
            </a:r>
          </a:p>
          <a:p>
            <a:pPr lvl="1"/>
            <a:r>
              <a:rPr lang="en-US" dirty="0"/>
              <a:t>Bug in a smart contract "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TheDAO</a:t>
            </a:r>
            <a:r>
              <a:rPr lang="en-US" dirty="0"/>
              <a:t>" code caused a hacker to steal 3.6 millions ETH</a:t>
            </a:r>
          </a:p>
          <a:p>
            <a:pPr>
              <a:spcBef>
                <a:spcPts val="1800"/>
              </a:spcBef>
            </a:pPr>
            <a:r>
              <a:rPr lang="en-US" dirty="0"/>
              <a:t>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Ethereum</a:t>
            </a:r>
            <a:r>
              <a:rPr lang="en-US" dirty="0"/>
              <a:t> platform has been hard-forked into: 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Ethereum Classic</a:t>
            </a:r>
            <a:r>
              <a:rPr lang="en-US" dirty="0"/>
              <a:t> (old)</a:t>
            </a:r>
            <a:r>
              <a:rPr lang="en-US" dirty="0">
                <a:sym typeface="Wingdings" panose="05000000000000000000" pitchFamily="2" charset="2"/>
              </a:rPr>
              <a:t>  the blockchain</a:t>
            </a:r>
            <a:br>
              <a:rPr lang="en-US" dirty="0">
                <a:sym typeface="Wingdings" panose="05000000000000000000" pitchFamily="2" charset="2"/>
              </a:rPr>
            </a:br>
            <a:r>
              <a:rPr lang="en-US" dirty="0">
                <a:sym typeface="Wingdings" panose="05000000000000000000" pitchFamily="2" charset="2"/>
              </a:rPr>
              <a:t>should stay immutable forever (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code is law</a:t>
            </a:r>
            <a:r>
              <a:rPr lang="en-US" dirty="0">
                <a:sym typeface="Wingdings" panose="05000000000000000000" pitchFamily="2" charset="2"/>
              </a:rPr>
              <a:t>)</a:t>
            </a:r>
            <a:endParaRPr lang="en-US" dirty="0"/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Ethereum</a:t>
            </a:r>
            <a:r>
              <a:rPr lang="en-US" dirty="0"/>
              <a:t> (new) </a:t>
            </a:r>
            <a:r>
              <a:rPr lang="en-US" dirty="0">
                <a:sym typeface="Wingdings" panose="05000000000000000000" pitchFamily="2" charset="2"/>
              </a:rPr>
              <a:t> ethically wrong / fraudulent</a:t>
            </a:r>
            <a:br>
              <a:rPr lang="en-US" dirty="0">
                <a:sym typeface="Wingdings" panose="05000000000000000000" pitchFamily="2" charset="2"/>
              </a:rPr>
            </a:br>
            <a:r>
              <a:rPr lang="en-US" dirty="0">
                <a:sym typeface="Wingdings" panose="05000000000000000000" pitchFamily="2" charset="2"/>
              </a:rPr>
              <a:t>transactions can be reverted by community voting</a:t>
            </a:r>
            <a:endParaRPr lang="en-US" dirty="0"/>
          </a:p>
          <a:p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="" xmlns:a16="http://schemas.microsoft.com/office/drawing/2014/main" id="{CEAA07E4-BB74-45B6-AE80-39A396D2E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Ethereum Hard Forks</a:t>
            </a:r>
          </a:p>
        </p:txBody>
      </p:sp>
      <p:pic>
        <p:nvPicPr>
          <p:cNvPr id="14338" name="Picture 2" descr="C:\Users\pc1\Desktop\Ethereum-classic.jpe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523715" y="1238956"/>
            <a:ext cx="2438400" cy="279964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48411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1EA7D94F-B14B-4804-8D39-A4B702A488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474EC1D2-54D5-4F3F-8768-EB6920D0E4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Soft fork </a:t>
            </a:r>
            <a:r>
              <a:rPr lang="en-US" dirty="0"/>
              <a:t>== change to the blockchain software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protocol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Such that updated versions are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backwards compatible</a:t>
            </a:r>
          </a:p>
          <a:p>
            <a:pPr lvl="1"/>
            <a:r>
              <a:rPr lang="en-US" dirty="0"/>
              <a:t>The old software will recognize any new blocks</a:t>
            </a:r>
          </a:p>
          <a:p>
            <a:pPr lvl="1"/>
            <a:r>
              <a:rPr lang="en-US" dirty="0"/>
              <a:t>No fork of the blockchain, no change in transactions and blocks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dirty="0"/>
              <a:t>Requires only 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majority </a:t>
            </a:r>
            <a:r>
              <a:rPr lang="en-US" dirty="0"/>
              <a:t>of the nodes to upgrade</a:t>
            </a:r>
          </a:p>
          <a:p>
            <a:pPr lvl="1"/>
            <a:r>
              <a:rPr lang="en-US" dirty="0"/>
              <a:t>Old nodes will still accept blocks created by new nodes</a:t>
            </a:r>
          </a:p>
          <a:p>
            <a:pPr lvl="1"/>
            <a:r>
              <a:rPr lang="en-US" dirty="0"/>
              <a:t>Not following the new consensus rules</a:t>
            </a:r>
          </a:p>
          <a:p>
            <a:r>
              <a:rPr lang="en-US" dirty="0"/>
              <a:t>Soft form example: </a:t>
            </a:r>
            <a:r>
              <a:rPr lang="en-US" dirty="0">
                <a:hlinkClick r:id="rId2"/>
              </a:rPr>
              <a:t>BIP66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change in the signatures format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="" xmlns:a16="http://schemas.microsoft.com/office/drawing/2014/main" id="{CEAA07E4-BB74-45B6-AE80-39A396D2E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 Fork</a:t>
            </a:r>
          </a:p>
        </p:txBody>
      </p:sp>
    </p:spTree>
    <p:extLst>
      <p:ext uri="{BB962C8B-B14F-4D97-AF65-F5344CB8AC3E}">
        <p14:creationId xmlns:p14="http://schemas.microsoft.com/office/powerpoint/2010/main" val="448411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1EA7D94F-B14B-4804-8D39-A4B702A488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474EC1D2-54D5-4F3F-8768-EB6920D0E4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413" y="1151121"/>
            <a:ext cx="4787200" cy="5570355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Architectural</a:t>
            </a:r>
            <a:r>
              <a:rPr lang="en-US" dirty="0"/>
              <a:t> (de)centralization  </a:t>
            </a:r>
          </a:p>
          <a:p>
            <a:pPr>
              <a:lnSpc>
                <a:spcPct val="11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Political</a:t>
            </a:r>
            <a:r>
              <a:rPr lang="en-US" dirty="0"/>
              <a:t> (de)centralization</a:t>
            </a:r>
          </a:p>
          <a:p>
            <a:pPr>
              <a:lnSpc>
                <a:spcPct val="11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Logical</a:t>
            </a:r>
            <a:r>
              <a:rPr lang="en-US" dirty="0"/>
              <a:t> (de)centralization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="" xmlns:a16="http://schemas.microsoft.com/office/drawing/2014/main" id="{CEAA07E4-BB74-45B6-AE80-39A396D2E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Three Types of Decentralization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81870B99-CF55-497D-89F4-B014D5A09B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9412" y="1295400"/>
            <a:ext cx="7511263" cy="3657600"/>
          </a:xfrm>
          <a:prstGeom prst="roundRect">
            <a:avLst>
              <a:gd name="adj" fmla="val 1263"/>
            </a:avLst>
          </a:prstGeom>
        </p:spPr>
      </p:pic>
    </p:spTree>
    <p:extLst>
      <p:ext uri="{BB962C8B-B14F-4D97-AF65-F5344CB8AC3E}">
        <p14:creationId xmlns:p14="http://schemas.microsoft.com/office/powerpoint/2010/main" val="448411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1EA7D94F-B14B-4804-8D39-A4B702A488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474EC1D2-54D5-4F3F-8768-EB6920D0E4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implement new </a:t>
            </a:r>
            <a:r>
              <a:rPr lang="en-US" dirty="0"/>
              <a:t>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upgraded</a:t>
            </a:r>
            <a:r>
              <a:rPr lang="en-US" dirty="0"/>
              <a:t> functionalities that are</a:t>
            </a:r>
            <a:br>
              <a:rPr lang="en-US" dirty="0"/>
            </a:b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backwards compatible</a:t>
            </a:r>
          </a:p>
        </p:txBody>
      </p:sp>
      <p:sp>
        <p:nvSpPr>
          <p:cNvPr id="4" name="Title 3">
            <a:extLst>
              <a:ext uri="{FF2B5EF4-FFF2-40B4-BE49-F238E27FC236}">
                <a16:creationId xmlns="" xmlns:a16="http://schemas.microsoft.com/office/drawing/2014/main" id="{CEAA07E4-BB74-45B6-AE80-39A396D2E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Soft Fork is Needed ?</a:t>
            </a:r>
          </a:p>
        </p:txBody>
      </p:sp>
      <p:pic>
        <p:nvPicPr>
          <p:cNvPr id="12290" name="Picture 2" descr="C:\Users\pc1\Desktop\sfofas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57574" y="2819400"/>
            <a:ext cx="11008838" cy="300410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48411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50812" y="1151121"/>
            <a:ext cx="11804821" cy="5546358"/>
          </a:xfrm>
        </p:spPr>
        <p:txBody>
          <a:bodyPr>
            <a:noAutofit/>
          </a:bodyPr>
          <a:lstStyle/>
          <a:p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Consensus algorithm </a:t>
            </a:r>
            <a:r>
              <a:rPr lang="en-US" sz="3200" dirty="0"/>
              <a:t>– mechanism to reach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agreement</a:t>
            </a:r>
            <a:r>
              <a:rPr lang="en-US" sz="3200" dirty="0"/>
              <a:t> among the blockchain nodes about the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changes</a:t>
            </a:r>
            <a:r>
              <a:rPr lang="en-US" sz="3200" dirty="0"/>
              <a:t> in the distributed ledger</a:t>
            </a:r>
          </a:p>
          <a:p>
            <a:pPr lvl="1">
              <a:lnSpc>
                <a:spcPct val="100000"/>
              </a:lnSpc>
            </a:pPr>
            <a:r>
              <a:rPr lang="en-US" sz="3000" dirty="0"/>
              <a:t>Proof-of-work (</a:t>
            </a:r>
            <a:r>
              <a:rPr lang="en-US" sz="3000" noProof="1"/>
              <a:t>PoW</a:t>
            </a:r>
            <a:r>
              <a:rPr lang="en-US" sz="3000" dirty="0"/>
              <a:t>), Proof-of-stake (</a:t>
            </a:r>
            <a:r>
              <a:rPr lang="en-US" sz="3000" noProof="1"/>
              <a:t>PoS</a:t>
            </a:r>
            <a:r>
              <a:rPr lang="en-US" sz="3000" dirty="0"/>
              <a:t>), Delegated </a:t>
            </a:r>
            <a:r>
              <a:rPr lang="en-US" sz="3000" noProof="1"/>
              <a:t>PoS</a:t>
            </a:r>
            <a:r>
              <a:rPr lang="en-US" sz="3000" dirty="0"/>
              <a:t> (</a:t>
            </a:r>
            <a:r>
              <a:rPr lang="en-US" sz="3000" noProof="1"/>
              <a:t>DPoS</a:t>
            </a:r>
            <a:r>
              <a:rPr lang="en-US" sz="3000" dirty="0"/>
              <a:t>), Leased </a:t>
            </a:r>
            <a:r>
              <a:rPr lang="en-US" sz="3000" noProof="1"/>
              <a:t>PoS</a:t>
            </a:r>
            <a:r>
              <a:rPr lang="en-US" sz="3000" dirty="0"/>
              <a:t> (</a:t>
            </a:r>
            <a:r>
              <a:rPr lang="en-US" sz="3000" noProof="1"/>
              <a:t>LPoS</a:t>
            </a:r>
            <a:r>
              <a:rPr lang="en-US" sz="3000" dirty="0"/>
              <a:t>), Proof-of-authority (</a:t>
            </a:r>
            <a:r>
              <a:rPr lang="en-US" sz="3000" noProof="1"/>
              <a:t>PoA</a:t>
            </a:r>
            <a:r>
              <a:rPr lang="en-US" sz="3000" dirty="0"/>
              <a:t>), BPFT, </a:t>
            </a:r>
            <a:r>
              <a:rPr lang="en-US" sz="3000" noProof="1"/>
              <a:t>PoB</a:t>
            </a:r>
            <a:r>
              <a:rPr lang="en-US" sz="3000" dirty="0"/>
              <a:t>, </a:t>
            </a:r>
            <a:r>
              <a:rPr lang="en-US" sz="3000" noProof="1"/>
              <a:t>PoI</a:t>
            </a:r>
            <a:r>
              <a:rPr lang="en-US" sz="3000" dirty="0"/>
              <a:t>, others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Non-blockchain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distributed ledger technologies </a:t>
            </a:r>
            <a:r>
              <a:rPr lang="en-US" sz="3200" dirty="0"/>
              <a:t>(DLT)</a:t>
            </a:r>
          </a:p>
          <a:p>
            <a:pPr lvl="1">
              <a:lnSpc>
                <a:spcPct val="100000"/>
              </a:lnSpc>
            </a:pPr>
            <a:r>
              <a:rPr lang="en-US" sz="3000" noProof="1"/>
              <a:t>HashGraph</a:t>
            </a:r>
            <a:r>
              <a:rPr lang="en-US" sz="3000" dirty="0"/>
              <a:t> and Tangle</a:t>
            </a:r>
          </a:p>
          <a:p>
            <a:pPr>
              <a:lnSpc>
                <a:spcPct val="100000"/>
              </a:lnSpc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Hard fork </a:t>
            </a:r>
            <a:r>
              <a:rPr lang="en-US" sz="3200" dirty="0"/>
              <a:t>– incompatible protocol change (could change consensus algorithm, protocol rules, revert transactions, etc.)</a:t>
            </a:r>
          </a:p>
          <a:p>
            <a:pPr>
              <a:lnSpc>
                <a:spcPct val="100000"/>
              </a:lnSpc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Soft Fork </a:t>
            </a:r>
            <a:r>
              <a:rPr lang="en-US" sz="3200" dirty="0"/>
              <a:t>– backwards compatible protocol update</a:t>
            </a:r>
          </a:p>
          <a:p>
            <a:pPr>
              <a:lnSpc>
                <a:spcPct val="100000"/>
              </a:lnSpc>
            </a:pPr>
            <a:endParaRPr lang="en-US" sz="3200" dirty="0"/>
          </a:p>
          <a:p>
            <a:pPr>
              <a:lnSpc>
                <a:spcPct val="100000"/>
              </a:lnSpc>
              <a:buNone/>
            </a:pPr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pic>
        <p:nvPicPr>
          <p:cNvPr id="3" name="Picture 2" descr="Summary">
            <a:extLst>
              <a:ext uri="{FF2B5EF4-FFF2-40B4-BE49-F238E27FC236}">
                <a16:creationId xmlns="" xmlns:a16="http://schemas.microsoft.com/office/drawing/2014/main" id="{697EF775-E6E4-48D9-ABD0-A6B3C7831C98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752012" y="4038600"/>
            <a:ext cx="1554615" cy="2133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190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Decentralization and Consensus Protocols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>
                <a:hlinkClick r:id="rId3"/>
              </a:rPr>
              <a:t>http://www.kingsland.academy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510528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48BEA5F5-85BF-4AAD-B3A8-2FA06AF94F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53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4B843C9F-A632-4EB6-B800-88882AFEB6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413" y="1066801"/>
            <a:ext cx="11804822" cy="57912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Decentralization: </a:t>
            </a:r>
            <a:r>
              <a:rPr lang="en-US" dirty="0">
                <a:hlinkClick r:id="rId2"/>
              </a:rPr>
              <a:t>https://medium.com/@VitalikButerin/the-meaning-of-decentralization-a0c92b76a274</a:t>
            </a:r>
            <a:endParaRPr lang="en-US" dirty="0"/>
          </a:p>
          <a:p>
            <a:r>
              <a:rPr lang="en-US" dirty="0"/>
              <a:t>Proof of ..: </a:t>
            </a:r>
            <a:r>
              <a:rPr lang="en-US" dirty="0">
                <a:hlinkClick r:id="rId3"/>
              </a:rPr>
              <a:t>https://www.coindesk.com/short-guide-blockchain-consensus-protocols/</a:t>
            </a:r>
            <a:endParaRPr lang="en-US" dirty="0"/>
          </a:p>
          <a:p>
            <a:r>
              <a:rPr lang="en-US" dirty="0"/>
              <a:t>Leased Proof of Stake: </a:t>
            </a:r>
            <a:r>
              <a:rPr lang="en-US" dirty="0">
                <a:hlinkClick r:id="rId4"/>
              </a:rPr>
              <a:t>https://www.cryptocompare.com/mining/guides/how-to-mine-waves/</a:t>
            </a:r>
            <a:endParaRPr lang="en-US" dirty="0"/>
          </a:p>
          <a:p>
            <a:r>
              <a:rPr lang="en-US" dirty="0"/>
              <a:t>Delegated Proof of Stake: </a:t>
            </a:r>
            <a:r>
              <a:rPr lang="en-US" dirty="0">
                <a:hlinkClick r:id="rId5"/>
              </a:rPr>
              <a:t>https://captainaltcoin.com/delegated-proof-stake/</a:t>
            </a:r>
            <a:endParaRPr lang="en-US" dirty="0"/>
          </a:p>
          <a:p>
            <a:r>
              <a:rPr lang="en-US" dirty="0"/>
              <a:t>Hard Fork: </a:t>
            </a:r>
            <a:r>
              <a:rPr lang="en-US" dirty="0">
                <a:hlinkClick r:id="rId6"/>
              </a:rPr>
              <a:t>https://www.investopedia.com/terms/h/hard-fork.asp</a:t>
            </a:r>
            <a:endParaRPr lang="en-US" dirty="0"/>
          </a:p>
          <a:p>
            <a:r>
              <a:rPr lang="en-US" dirty="0"/>
              <a:t>Soft Fork: </a:t>
            </a:r>
            <a:r>
              <a:rPr lang="en-US" dirty="0">
                <a:hlinkClick r:id="rId7"/>
              </a:rPr>
              <a:t>https://www.investopedia.com/terms/s/soft-fork.asp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="" xmlns:a16="http://schemas.microsoft.com/office/drawing/2014/main" id="{0355D198-D05F-44AB-AF75-2696FDF87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</p:spTree>
    <p:extLst>
      <p:ext uri="{BB962C8B-B14F-4D97-AF65-F5344CB8AC3E}">
        <p14:creationId xmlns:p14="http://schemas.microsoft.com/office/powerpoint/2010/main" val="358709178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48BEA5F5-85BF-4AAD-B3A8-2FA06AF94F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54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4B843C9F-A632-4EB6-B800-88882AFEB6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413" y="1066801"/>
            <a:ext cx="11804822" cy="5791200"/>
          </a:xfrm>
        </p:spPr>
        <p:txBody>
          <a:bodyPr>
            <a:normAutofit/>
          </a:bodyPr>
          <a:lstStyle/>
          <a:p>
            <a:r>
              <a:rPr lang="en-US" dirty="0"/>
              <a:t>Ethereum Classic: </a:t>
            </a:r>
            <a:r>
              <a:rPr lang="en-US" dirty="0">
                <a:hlinkClick r:id="rId2"/>
              </a:rPr>
              <a:t>https://en.wikipedia.org/wiki/Ethereum_Classic</a:t>
            </a:r>
            <a:endParaRPr lang="en-US" dirty="0"/>
          </a:p>
          <a:p>
            <a:r>
              <a:rPr lang="en-US" dirty="0"/>
              <a:t>51 % Attack: </a:t>
            </a:r>
            <a:r>
              <a:rPr lang="en-US" dirty="0">
                <a:hlinkClick r:id="rId3"/>
              </a:rPr>
              <a:t>https://www.investopedia.com/terms/1/51-attack.asp</a:t>
            </a:r>
            <a:r>
              <a:rPr lang="en-US" dirty="0"/>
              <a:t> </a:t>
            </a:r>
          </a:p>
          <a:p>
            <a:r>
              <a:rPr lang="en-US" dirty="0"/>
              <a:t>HashGraph: </a:t>
            </a:r>
            <a:r>
              <a:rPr lang="en-US" dirty="0">
                <a:hlinkClick r:id="rId4"/>
              </a:rPr>
              <a:t>https://medium.com/@justindanneman/blockchain-just-became-obsolete-the-future-is-hashgraph-de4948609cbf</a:t>
            </a:r>
            <a:endParaRPr lang="en-US" dirty="0"/>
          </a:p>
          <a:p>
            <a:r>
              <a:rPr lang="en-US" dirty="0"/>
              <a:t>Tangle: </a:t>
            </a:r>
            <a:r>
              <a:rPr lang="en-US" dirty="0">
                <a:hlinkClick r:id="rId5"/>
              </a:rPr>
              <a:t>https://iota.org/</a:t>
            </a:r>
            <a:r>
              <a:rPr lang="en-US" dirty="0"/>
              <a:t>  </a:t>
            </a:r>
          </a:p>
        </p:txBody>
      </p:sp>
      <p:sp>
        <p:nvSpPr>
          <p:cNvPr id="4" name="Title 3">
            <a:extLst>
              <a:ext uri="{FF2B5EF4-FFF2-40B4-BE49-F238E27FC236}">
                <a16:creationId xmlns="" xmlns:a16="http://schemas.microsoft.com/office/drawing/2014/main" id="{0355D198-D05F-44AB-AF75-2696FDF87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 (2)</a:t>
            </a:r>
          </a:p>
        </p:txBody>
      </p:sp>
    </p:spTree>
    <p:extLst>
      <p:ext uri="{BB962C8B-B14F-4D97-AF65-F5344CB8AC3E}">
        <p14:creationId xmlns:p14="http://schemas.microsoft.com/office/powerpoint/2010/main" val="35870917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1EA7D94F-B14B-4804-8D39-A4B702A488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474EC1D2-54D5-4F3F-8768-EB6920D0E4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700" dirty="0">
                <a:solidFill>
                  <a:schemeClr val="tx2">
                    <a:lumMod val="75000"/>
                  </a:schemeClr>
                </a:solidFill>
              </a:rPr>
              <a:t>Collusion resistance</a:t>
            </a:r>
          </a:p>
          <a:p>
            <a:pPr lvl="1"/>
            <a:r>
              <a:rPr lang="en-US" dirty="0"/>
              <a:t>Data stored cannot be manipulated</a:t>
            </a:r>
          </a:p>
          <a:p>
            <a:pPr lvl="1"/>
            <a:r>
              <a:rPr lang="en-US" dirty="0"/>
              <a:t>Much harder to collude and to act in fraudulent way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spcBef>
                <a:spcPts val="1200"/>
              </a:spcBef>
            </a:pPr>
            <a:r>
              <a:rPr lang="en-US" sz="3700" dirty="0">
                <a:solidFill>
                  <a:schemeClr val="tx2">
                    <a:lumMod val="75000"/>
                  </a:schemeClr>
                </a:solidFill>
              </a:rPr>
              <a:t>Fault tolerance</a:t>
            </a:r>
          </a:p>
          <a:p>
            <a:pPr lvl="1"/>
            <a:r>
              <a:rPr lang="en-US" dirty="0"/>
              <a:t>Less likely to fail accidentally</a:t>
            </a:r>
            <a:endParaRPr lang="en-US" sz="3500" dirty="0"/>
          </a:p>
          <a:p>
            <a:pPr>
              <a:spcBef>
                <a:spcPts val="1200"/>
              </a:spcBef>
            </a:pPr>
            <a:r>
              <a:rPr lang="en-US" sz="3700" dirty="0">
                <a:solidFill>
                  <a:schemeClr val="tx2">
                    <a:lumMod val="75000"/>
                  </a:schemeClr>
                </a:solidFill>
              </a:rPr>
              <a:t>Attack resistance</a:t>
            </a:r>
          </a:p>
          <a:p>
            <a:pPr lvl="1"/>
            <a:r>
              <a:rPr lang="en-US" dirty="0"/>
              <a:t>More expensive to attack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="" xmlns:a16="http://schemas.microsoft.com/office/drawing/2014/main" id="{CEAA07E4-BB74-45B6-AE80-39A396D2E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Three Reasons for Decentralization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45BFE36E-FA14-4652-93DA-6A03727E46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6812" y="1386703"/>
            <a:ext cx="1420491" cy="1585097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="" xmlns:a16="http://schemas.microsoft.com/office/drawing/2014/main" id="{651B775D-2DCA-4E97-AD22-A49B71F5E2B1}"/>
              </a:ext>
            </a:extLst>
          </p:cNvPr>
          <p:cNvGrpSpPr/>
          <p:nvPr/>
        </p:nvGrpSpPr>
        <p:grpSpPr>
          <a:xfrm>
            <a:off x="7860407" y="3355241"/>
            <a:ext cx="3920416" cy="2207359"/>
            <a:chOff x="7276540" y="3657600"/>
            <a:chExt cx="3920416" cy="2207359"/>
          </a:xfrm>
        </p:grpSpPr>
        <p:pic>
          <p:nvPicPr>
            <p:cNvPr id="3076" name="Picture 4" descr="Резултат с изображение за network">
              <a:extLst>
                <a:ext uri="{FF2B5EF4-FFF2-40B4-BE49-F238E27FC236}">
                  <a16:creationId xmlns="" xmlns:a16="http://schemas.microsoft.com/office/drawing/2014/main" id="{BDDC4239-9B2D-40E5-B4C2-C3AC3612FD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89812" y="3827924"/>
              <a:ext cx="3530668" cy="1961227"/>
            </a:xfrm>
            <a:prstGeom prst="roundRect">
              <a:avLst>
                <a:gd name="adj" fmla="val 2068"/>
              </a:avLst>
            </a:prstGeom>
            <a:noFill/>
            <a:effectLst>
              <a:softEdge rad="3175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8">
              <a:extLst>
                <a:ext uri="{FF2B5EF4-FFF2-40B4-BE49-F238E27FC236}">
                  <a16:creationId xmlns="" xmlns:a16="http://schemas.microsoft.com/office/drawing/2014/main" id="{2742E0D9-D899-482F-AF99-1C23CFF06A0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228012" y="4191000"/>
              <a:ext cx="414564" cy="420660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="" xmlns:a16="http://schemas.microsoft.com/office/drawing/2014/main" id="{EF4B55E1-5856-4C8D-BBD9-41DE2D2ED45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447212" y="5029200"/>
              <a:ext cx="414564" cy="420660"/>
            </a:xfrm>
            <a:prstGeom prst="rect">
              <a:avLst/>
            </a:prstGeom>
          </p:spPr>
        </p:pic>
        <p:pic>
          <p:nvPicPr>
            <p:cNvPr id="3080" name="Picture 8" descr="Свързано изображение">
              <a:extLst>
                <a:ext uri="{FF2B5EF4-FFF2-40B4-BE49-F238E27FC236}">
                  <a16:creationId xmlns="" xmlns:a16="http://schemas.microsoft.com/office/drawing/2014/main" id="{5858A3B1-101F-49BD-9CC4-E630744E0A5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03684" y="4352636"/>
              <a:ext cx="531353" cy="5157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8" descr="Свързано изображение">
              <a:extLst>
                <a:ext uri="{FF2B5EF4-FFF2-40B4-BE49-F238E27FC236}">
                  <a16:creationId xmlns="" xmlns:a16="http://schemas.microsoft.com/office/drawing/2014/main" id="{979A96C4-D016-438A-9FBD-A7D984B5297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09596" y="4267198"/>
              <a:ext cx="584488" cy="5673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8" descr="Свързано изображение">
              <a:extLst>
                <a:ext uri="{FF2B5EF4-FFF2-40B4-BE49-F238E27FC236}">
                  <a16:creationId xmlns="" xmlns:a16="http://schemas.microsoft.com/office/drawing/2014/main" id="{940B1B17-B823-4CB5-89DA-F477B36CCA3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81300" y="4703616"/>
              <a:ext cx="439135" cy="4262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8" descr="Свързано изображение">
              <a:extLst>
                <a:ext uri="{FF2B5EF4-FFF2-40B4-BE49-F238E27FC236}">
                  <a16:creationId xmlns="" xmlns:a16="http://schemas.microsoft.com/office/drawing/2014/main" id="{4186ABA2-3E7C-4201-99D4-1D8B5EA89E9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82479" y="4267200"/>
              <a:ext cx="531353" cy="5157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8" descr="Свързано изображение">
              <a:extLst>
                <a:ext uri="{FF2B5EF4-FFF2-40B4-BE49-F238E27FC236}">
                  <a16:creationId xmlns="" xmlns:a16="http://schemas.microsoft.com/office/drawing/2014/main" id="{E1DC8DE4-7BFA-4A01-9C2A-C6C88E9DAB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61482" y="3755314"/>
              <a:ext cx="531353" cy="5157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8" descr="Свързано изображение">
              <a:extLst>
                <a:ext uri="{FF2B5EF4-FFF2-40B4-BE49-F238E27FC236}">
                  <a16:creationId xmlns="" xmlns:a16="http://schemas.microsoft.com/office/drawing/2014/main" id="{7839DFE0-B8A3-4B95-9444-6789117496F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36664" y="3789678"/>
              <a:ext cx="531353" cy="5157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8" descr="Свързано изображение">
              <a:extLst>
                <a:ext uri="{FF2B5EF4-FFF2-40B4-BE49-F238E27FC236}">
                  <a16:creationId xmlns="" xmlns:a16="http://schemas.microsoft.com/office/drawing/2014/main" id="{304073C9-D143-46E1-9D23-DC139F986C5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6128" y="3678804"/>
              <a:ext cx="399214" cy="387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8" descr="Свързано изображение">
              <a:extLst>
                <a:ext uri="{FF2B5EF4-FFF2-40B4-BE49-F238E27FC236}">
                  <a16:creationId xmlns="" xmlns:a16="http://schemas.microsoft.com/office/drawing/2014/main" id="{1E2DD390-23B5-4432-B258-0AD7CC75D4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19900" y="5088596"/>
              <a:ext cx="531353" cy="5157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8" descr="Свързано изображение">
              <a:extLst>
                <a:ext uri="{FF2B5EF4-FFF2-40B4-BE49-F238E27FC236}">
                  <a16:creationId xmlns="" xmlns:a16="http://schemas.microsoft.com/office/drawing/2014/main" id="{D9A733C4-043A-40D6-9570-37165A4710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52540" y="3657600"/>
              <a:ext cx="483048" cy="4688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27">
              <a:extLst>
                <a:ext uri="{FF2B5EF4-FFF2-40B4-BE49-F238E27FC236}">
                  <a16:creationId xmlns="" xmlns:a16="http://schemas.microsoft.com/office/drawing/2014/main" id="{B951A422-9480-4C8D-87BF-38D156FDE4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380736" y="3976035"/>
              <a:ext cx="311468" cy="316048"/>
            </a:xfrm>
            <a:prstGeom prst="rect">
              <a:avLst/>
            </a:prstGeom>
          </p:spPr>
        </p:pic>
        <p:pic>
          <p:nvPicPr>
            <p:cNvPr id="29" name="Picture 8" descr="Свързано изображение">
              <a:extLst>
                <a:ext uri="{FF2B5EF4-FFF2-40B4-BE49-F238E27FC236}">
                  <a16:creationId xmlns="" xmlns:a16="http://schemas.microsoft.com/office/drawing/2014/main" id="{18FFEAD1-8860-48CF-9FAD-19A09A9840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50872" y="3840946"/>
              <a:ext cx="439135" cy="4262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8" descr="Свързано изображение">
              <a:extLst>
                <a:ext uri="{FF2B5EF4-FFF2-40B4-BE49-F238E27FC236}">
                  <a16:creationId xmlns="" xmlns:a16="http://schemas.microsoft.com/office/drawing/2014/main" id="{1ECA54CD-B934-44F8-9665-5C33FDA2926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91941" y="4729016"/>
              <a:ext cx="439135" cy="4262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8" descr="Свързано изображение">
              <a:extLst>
                <a:ext uri="{FF2B5EF4-FFF2-40B4-BE49-F238E27FC236}">
                  <a16:creationId xmlns="" xmlns:a16="http://schemas.microsoft.com/office/drawing/2014/main" id="{C0AB515D-8E03-4EC9-B616-4295F840B9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05327" y="4232517"/>
              <a:ext cx="439135" cy="4262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8" descr="Свързано изображение">
              <a:extLst>
                <a:ext uri="{FF2B5EF4-FFF2-40B4-BE49-F238E27FC236}">
                  <a16:creationId xmlns="" xmlns:a16="http://schemas.microsoft.com/office/drawing/2014/main" id="{42C27116-C582-48AC-BA94-355262126A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81300" y="5358565"/>
              <a:ext cx="439135" cy="4262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8" descr="Свързано изображение">
              <a:extLst>
                <a:ext uri="{FF2B5EF4-FFF2-40B4-BE49-F238E27FC236}">
                  <a16:creationId xmlns="" xmlns:a16="http://schemas.microsoft.com/office/drawing/2014/main" id="{54641631-AF7A-4FBF-A76E-F33E370592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19831" y="4305445"/>
              <a:ext cx="439135" cy="4262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8" descr="Свързано изображение">
              <a:extLst>
                <a:ext uri="{FF2B5EF4-FFF2-40B4-BE49-F238E27FC236}">
                  <a16:creationId xmlns="" xmlns:a16="http://schemas.microsoft.com/office/drawing/2014/main" id="{3C289777-70CF-4BFF-9943-D2815FE672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57821" y="3869304"/>
              <a:ext cx="439135" cy="4262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34">
              <a:extLst>
                <a:ext uri="{FF2B5EF4-FFF2-40B4-BE49-F238E27FC236}">
                  <a16:creationId xmlns="" xmlns:a16="http://schemas.microsoft.com/office/drawing/2014/main" id="{E4A5F927-7A47-47F4-A233-F8256B4BA2A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849593" y="5449860"/>
              <a:ext cx="311468" cy="316048"/>
            </a:xfrm>
            <a:prstGeom prst="rect">
              <a:avLst/>
            </a:prstGeom>
          </p:spPr>
        </p:pic>
        <p:pic>
          <p:nvPicPr>
            <p:cNvPr id="36" name="Picture 8" descr="Свързано изображение">
              <a:extLst>
                <a:ext uri="{FF2B5EF4-FFF2-40B4-BE49-F238E27FC236}">
                  <a16:creationId xmlns="" xmlns:a16="http://schemas.microsoft.com/office/drawing/2014/main" id="{EA436F0F-DB78-4FBA-90E9-E54052A53F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45706" y="5051314"/>
              <a:ext cx="439135" cy="4262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8" descr="Свързано изображение">
              <a:extLst>
                <a:ext uri="{FF2B5EF4-FFF2-40B4-BE49-F238E27FC236}">
                  <a16:creationId xmlns="" xmlns:a16="http://schemas.microsoft.com/office/drawing/2014/main" id="{B3F7B8A1-1F37-42EE-8EFD-68D372EE1D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76958" y="4839017"/>
              <a:ext cx="531354" cy="5157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8" name="Picture 8" descr="Свързано изображение">
              <a:extLst>
                <a:ext uri="{FF2B5EF4-FFF2-40B4-BE49-F238E27FC236}">
                  <a16:creationId xmlns="" xmlns:a16="http://schemas.microsoft.com/office/drawing/2014/main" id="{3CF036B5-FC0E-484A-81BB-B759D807AB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08312" y="5438705"/>
              <a:ext cx="439135" cy="4262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" name="Picture 8" descr="Свързано изображение">
              <a:extLst>
                <a:ext uri="{FF2B5EF4-FFF2-40B4-BE49-F238E27FC236}">
                  <a16:creationId xmlns="" xmlns:a16="http://schemas.microsoft.com/office/drawing/2014/main" id="{0CCB0442-6A8A-48CE-A325-3A5D008BCA2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80174" y="5252365"/>
              <a:ext cx="483049" cy="4688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8" descr="Свързано изображение">
              <a:extLst>
                <a:ext uri="{FF2B5EF4-FFF2-40B4-BE49-F238E27FC236}">
                  <a16:creationId xmlns="" xmlns:a16="http://schemas.microsoft.com/office/drawing/2014/main" id="{8AE82EB1-5E63-4DED-99BD-98C5AC8703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92195" y="4818941"/>
              <a:ext cx="483049" cy="4688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8" descr="Свързано изображение">
              <a:extLst>
                <a:ext uri="{FF2B5EF4-FFF2-40B4-BE49-F238E27FC236}">
                  <a16:creationId xmlns="" xmlns:a16="http://schemas.microsoft.com/office/drawing/2014/main" id="{B002CF74-570D-49F3-8AA9-5CD0BA15EB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76540" y="3926382"/>
              <a:ext cx="439135" cy="4262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82" name="Picture 10" descr="Резултат с изображение за shield icon">
            <a:extLst>
              <a:ext uri="{FF2B5EF4-FFF2-40B4-BE49-F238E27FC236}">
                <a16:creationId xmlns="" xmlns:a16="http://schemas.microsoft.com/office/drawing/2014/main" id="{B6424085-8535-4723-8DD6-63E671BD31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3412" y="4868293"/>
            <a:ext cx="1684907" cy="1684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8411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5484" y="4919349"/>
            <a:ext cx="10815551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/>
              <a:t>Consensus Algorithms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227012" y="5749489"/>
            <a:ext cx="11734800" cy="719034"/>
          </a:xfrm>
        </p:spPr>
        <p:txBody>
          <a:bodyPr/>
          <a:lstStyle/>
          <a:p>
            <a:r>
              <a:rPr lang="en-US" dirty="0"/>
              <a:t>Proof of Work, Proof of Stake, Proof of Burn, etc.</a:t>
            </a:r>
          </a:p>
        </p:txBody>
      </p:sp>
      <p:pic>
        <p:nvPicPr>
          <p:cNvPr id="1026" name="Picture 2" descr="C:\Users\pc1\Desktop\PoWPoS-img.jp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2012759" y="1287616"/>
            <a:ext cx="8001000" cy="3284384"/>
          </a:xfrm>
          <a:prstGeom prst="roundRect">
            <a:avLst>
              <a:gd name="adj" fmla="val 1200"/>
            </a:avLst>
          </a:prstGeom>
          <a:ln>
            <a:noFill/>
          </a:ln>
          <a:effectLst/>
        </p:spPr>
      </p:pic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9189D064-ECA4-4E88-B61E-A792E0C813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6897" y="1493167"/>
            <a:ext cx="1424508" cy="1021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1944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1EA7D94F-B14B-4804-8D39-A4B702A488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474EC1D2-54D5-4F3F-8768-EB6920D0E4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Consensus algorithm </a:t>
            </a:r>
            <a:r>
              <a:rPr lang="en-US" dirty="0"/>
              <a:t>(consensus protocol / consensus mechanism)</a:t>
            </a:r>
          </a:p>
          <a:p>
            <a:pPr lvl="1"/>
            <a:r>
              <a:rPr lang="en-US" dirty="0"/>
              <a:t>Algorithm to reach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agreement</a:t>
            </a:r>
            <a:r>
              <a:rPr lang="en-US" dirty="0"/>
              <a:t> among the blockchain nodes</a:t>
            </a:r>
          </a:p>
          <a:p>
            <a:pPr lvl="1"/>
            <a:r>
              <a:rPr lang="en-US" dirty="0"/>
              <a:t>All nodes should agree about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changes</a:t>
            </a:r>
            <a:r>
              <a:rPr lang="en-US" dirty="0"/>
              <a:t> in the distributed ledger</a:t>
            </a:r>
          </a:p>
          <a:p>
            <a:r>
              <a:rPr lang="en-US" dirty="0"/>
              <a:t>Proof-of-work (</a:t>
            </a:r>
            <a:r>
              <a:rPr lang="en-US" noProof="1"/>
              <a:t>PoW</a:t>
            </a:r>
            <a:r>
              <a:rPr lang="en-US" dirty="0"/>
              <a:t>), Proof-of-stake (</a:t>
            </a:r>
            <a:r>
              <a:rPr lang="en-US" noProof="1"/>
              <a:t>PoS</a:t>
            </a:r>
            <a:r>
              <a:rPr lang="en-US" dirty="0"/>
              <a:t>), other algorithms</a:t>
            </a:r>
          </a:p>
        </p:txBody>
      </p:sp>
      <p:sp>
        <p:nvSpPr>
          <p:cNvPr id="4" name="Title 3">
            <a:extLst>
              <a:ext uri="{FF2B5EF4-FFF2-40B4-BE49-F238E27FC236}">
                <a16:creationId xmlns="" xmlns:a16="http://schemas.microsoft.com/office/drawing/2014/main" id="{CEAA07E4-BB74-45B6-AE80-39A396D2E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Consensus Algorithm?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8102CB92-6617-423F-8E0F-38D61F6ADA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8421" y="4518079"/>
            <a:ext cx="4948805" cy="1969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411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1EA7D94F-B14B-4804-8D39-A4B702A488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474EC1D2-54D5-4F3F-8768-EB6920D0E4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Fault-tolerance</a:t>
            </a:r>
          </a:p>
          <a:p>
            <a:pPr lvl="1"/>
            <a:r>
              <a:rPr lang="en-US" dirty="0"/>
              <a:t>Some nodes will be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unavailable </a:t>
            </a:r>
            <a:r>
              <a:rPr lang="en-US" dirty="0"/>
              <a:t>when the ledger is changed</a:t>
            </a:r>
          </a:p>
          <a:p>
            <a:pPr lvl="1"/>
            <a:r>
              <a:rPr lang="en-US" dirty="0"/>
              <a:t>Consensus should be reached by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part </a:t>
            </a:r>
            <a:r>
              <a:rPr lang="en-US" dirty="0"/>
              <a:t>of the nodes (e.g. majority)</a:t>
            </a:r>
          </a:p>
          <a:p>
            <a:pPr>
              <a:spcBef>
                <a:spcPts val="1200"/>
              </a:spcBef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Attack-resistance</a:t>
            </a:r>
          </a:p>
          <a:p>
            <a:pPr lvl="1"/>
            <a:r>
              <a:rPr lang="en-US" dirty="0"/>
              <a:t>Some nodes will intentionally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behave incorrectly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Honest nodes </a:t>
            </a:r>
            <a:r>
              <a:rPr lang="en-US" dirty="0"/>
              <a:t>should win in the consensus process</a:t>
            </a:r>
          </a:p>
          <a:p>
            <a:pPr lvl="1"/>
            <a:r>
              <a:rPr lang="en-US" dirty="0"/>
              <a:t>Everyone on the network can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verify</a:t>
            </a:r>
            <a:r>
              <a:rPr lang="en-US" dirty="0"/>
              <a:t> the next block's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correctness</a:t>
            </a:r>
          </a:p>
          <a:p>
            <a:pPr lvl="1"/>
            <a:r>
              <a:rPr lang="en-US" dirty="0"/>
              <a:t>Too much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resources</a:t>
            </a:r>
            <a:r>
              <a:rPr lang="en-US" dirty="0"/>
              <a:t> should be required for a successful attack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="" xmlns:a16="http://schemas.microsoft.com/office/drawing/2014/main" id="{CEAA07E4-BB74-45B6-AE80-39A396D2E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Consensus Algorithm – Requirements</a:t>
            </a:r>
          </a:p>
        </p:txBody>
      </p:sp>
    </p:spTree>
    <p:extLst>
      <p:ext uri="{BB962C8B-B14F-4D97-AF65-F5344CB8AC3E}">
        <p14:creationId xmlns:p14="http://schemas.microsoft.com/office/powerpoint/2010/main" val="3284935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SoftUni</Template>
  <TotalTime>4718</TotalTime>
  <Words>2249</Words>
  <Application>Microsoft Office PowerPoint</Application>
  <PresentationFormat>Custom</PresentationFormat>
  <Paragraphs>446</Paragraphs>
  <Slides>54</Slides>
  <Notes>9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59" baseType="lpstr">
      <vt:lpstr>Arial</vt:lpstr>
      <vt:lpstr>Calibri</vt:lpstr>
      <vt:lpstr>Wingdings</vt:lpstr>
      <vt:lpstr>Wingdings 2</vt:lpstr>
      <vt:lpstr>SoftUni 16x9</vt:lpstr>
      <vt:lpstr>Decentralization and Consensus Algorithms</vt:lpstr>
      <vt:lpstr>Table of Contents</vt:lpstr>
      <vt:lpstr>The Meaning of Decentralization</vt:lpstr>
      <vt:lpstr>Centralized, Distributed and Decentralized</vt:lpstr>
      <vt:lpstr>Three Types of Decentralization</vt:lpstr>
      <vt:lpstr>Three Reasons for Decentralization</vt:lpstr>
      <vt:lpstr>Consensus Algorithms</vt:lpstr>
      <vt:lpstr>What is Consensus Algorithm?</vt:lpstr>
      <vt:lpstr>Consensus Algorithm – Requirements</vt:lpstr>
      <vt:lpstr>Proof-of-Work (PoW)</vt:lpstr>
      <vt:lpstr>Proof-of-Work: Problems</vt:lpstr>
      <vt:lpstr>Proof-of-Work: Problems (2)</vt:lpstr>
      <vt:lpstr>Proof-of-Work Cryptocurrencies</vt:lpstr>
      <vt:lpstr>Proof of Capacity (PoC)</vt:lpstr>
      <vt:lpstr>Proof of Stake (PoS)</vt:lpstr>
      <vt:lpstr>From PoW to PoS Consensus</vt:lpstr>
      <vt:lpstr>Popular PoS Cryptocurrencies</vt:lpstr>
      <vt:lpstr>Delegated Proof of Stake (DPoS)</vt:lpstr>
      <vt:lpstr>Popular DPoS Cryptocurrencies</vt:lpstr>
      <vt:lpstr>Leased Proof of Stake (LPoS)</vt:lpstr>
      <vt:lpstr>Proof of Burn (PoB)</vt:lpstr>
      <vt:lpstr>Proof of Importance (PoI)</vt:lpstr>
      <vt:lpstr>PBFT (Practical Byzantine Fault Tolerance)</vt:lpstr>
      <vt:lpstr>PBFT Variations and Cryptocurrencies</vt:lpstr>
      <vt:lpstr>Proof of Authority (PoA)</vt:lpstr>
      <vt:lpstr>Proof of Elapsed Time (PoET)</vt:lpstr>
      <vt:lpstr>Non-Blockchain DLT</vt:lpstr>
      <vt:lpstr>DAG / Tangle / IOTA</vt:lpstr>
      <vt:lpstr>HashGraph</vt:lpstr>
      <vt:lpstr>Exercise: Explore Cryptocurrencies</vt:lpstr>
      <vt:lpstr>Bitcoin</vt:lpstr>
      <vt:lpstr>Ethereum</vt:lpstr>
      <vt:lpstr>Litecoin</vt:lpstr>
      <vt:lpstr>Dash</vt:lpstr>
      <vt:lpstr>Monero</vt:lpstr>
      <vt:lpstr>ZCash</vt:lpstr>
      <vt:lpstr>Ripple</vt:lpstr>
      <vt:lpstr>Cardano</vt:lpstr>
      <vt:lpstr>IOTA</vt:lpstr>
      <vt:lpstr>NEM</vt:lpstr>
      <vt:lpstr>Stellar</vt:lpstr>
      <vt:lpstr>EOS</vt:lpstr>
      <vt:lpstr>Exercise</vt:lpstr>
      <vt:lpstr>Blockchain Network Forks</vt:lpstr>
      <vt:lpstr>Hard Fork</vt:lpstr>
      <vt:lpstr>Why Hard Fork is Needed?</vt:lpstr>
      <vt:lpstr>Bitcoin Hard Forks</vt:lpstr>
      <vt:lpstr>Ethereum Hard Forks</vt:lpstr>
      <vt:lpstr>Soft Fork</vt:lpstr>
      <vt:lpstr>Why Soft Fork is Needed ?</vt:lpstr>
      <vt:lpstr>Summary</vt:lpstr>
      <vt:lpstr>Decentralization and Consensus Protocols</vt:lpstr>
      <vt:lpstr>Resources</vt:lpstr>
      <vt:lpstr>Resources (2)</vt:lpstr>
    </vt:vector>
  </TitlesOfParts>
  <Manager/>
  <Company>Academy School of Blockchain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Blockchain Academy</dc:title>
  <dc:subject>Blockchain Academy</dc:subject>
  <dc:creator>SoftUni</dc:creator>
  <cp:keywords>blockchain, training, course, academy</cp:keywords>
  <dc:description>Academy School of Blockchain: http://www.kingsland.academy</dc:description>
  <cp:lastModifiedBy>Sevgin Mustafov</cp:lastModifiedBy>
  <cp:revision>311</cp:revision>
  <dcterms:created xsi:type="dcterms:W3CDTF">2014-01-02T17:00:34Z</dcterms:created>
  <dcterms:modified xsi:type="dcterms:W3CDTF">2018-01-29T21:48:12Z</dcterms:modified>
  <cp:category>blockchain, training, course, academy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